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95" r:id="rId3"/>
    <p:sldId id="296" r:id="rId4"/>
    <p:sldId id="298" r:id="rId5"/>
    <p:sldId id="309" r:id="rId6"/>
    <p:sldId id="300" r:id="rId7"/>
    <p:sldId id="299" r:id="rId8"/>
    <p:sldId id="301" r:id="rId9"/>
    <p:sldId id="302" r:id="rId10"/>
    <p:sldId id="353" r:id="rId11"/>
    <p:sldId id="303" r:id="rId12"/>
    <p:sldId id="352" r:id="rId13"/>
    <p:sldId id="340" r:id="rId14"/>
    <p:sldId id="351" r:id="rId15"/>
    <p:sldId id="311" r:id="rId16"/>
    <p:sldId id="314" r:id="rId17"/>
    <p:sldId id="315" r:id="rId18"/>
    <p:sldId id="316" r:id="rId19"/>
    <p:sldId id="317" r:id="rId20"/>
    <p:sldId id="318" r:id="rId21"/>
    <p:sldId id="319" r:id="rId22"/>
    <p:sldId id="338" r:id="rId23"/>
    <p:sldId id="320" r:id="rId24"/>
    <p:sldId id="341" r:id="rId25"/>
    <p:sldId id="346" r:id="rId26"/>
    <p:sldId id="342" r:id="rId27"/>
    <p:sldId id="347" r:id="rId28"/>
    <p:sldId id="343" r:id="rId29"/>
    <p:sldId id="348" r:id="rId30"/>
    <p:sldId id="344" r:id="rId31"/>
    <p:sldId id="349" r:id="rId32"/>
    <p:sldId id="345" r:id="rId33"/>
    <p:sldId id="350" r:id="rId34"/>
    <p:sldId id="330" r:id="rId35"/>
    <p:sldId id="332" r:id="rId36"/>
    <p:sldId id="334" r:id="rId37"/>
    <p:sldId id="333" r:id="rId38"/>
    <p:sldId id="335" r:id="rId39"/>
    <p:sldId id="336" r:id="rId40"/>
    <p:sldId id="337"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mbria" panose="02040503050406030204" pitchFamily="18" charset="0"/>
      <p:regular r:id="rId47"/>
      <p:bold r:id="rId48"/>
      <p:italic r:id="rId49"/>
      <p:boldItalic r:id="rId50"/>
    </p:embeddedFont>
    <p:embeddedFont>
      <p:font typeface="Cambria Math" panose="02040503050406030204" pitchFamily="18" charset="0"/>
      <p:regular r:id="rId51"/>
    </p:embeddedFont>
    <p:embeddedFont>
      <p:font typeface="Dosis ExtraLight" panose="020B0604020202020204" charset="0"/>
      <p:regular r:id="rId52"/>
      <p:bold r:id="rId53"/>
    </p:embeddedFont>
    <p:embeddedFont>
      <p:font typeface="Titillium Web Light"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D6FF"/>
    <a:srgbClr val="57CBFF"/>
    <a:srgbClr val="ABD1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256" autoAdjust="0"/>
  </p:normalViewPr>
  <p:slideViewPr>
    <p:cSldViewPr snapToGrid="0">
      <p:cViewPr varScale="1">
        <p:scale>
          <a:sx n="109" d="100"/>
          <a:sy n="109"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06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78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064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43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53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000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15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779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8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50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64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283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981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67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00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286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14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7863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4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1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86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3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766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73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6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45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137160" y="155404"/>
            <a:ext cx="5219700" cy="4749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28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br>
            <a:br>
              <a:rPr lang="en" sz="28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br>
            <a:r>
              <a:rPr lang="en" sz="28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CROP YIELD PREDICTION &amp; COMPARISON USING MACHINE LEARNING &amp; DEEP LEARNING TECHNIQUES.</a:t>
            </a:r>
            <a:br>
              <a:rPr lang="en" sz="2400" b="1" dirty="0">
                <a:solidFill>
                  <a:schemeClr val="accent2">
                    <a:lumMod val="20000"/>
                    <a:lumOff val="80000"/>
                  </a:schemeClr>
                </a:solidFill>
                <a:latin typeface="Cambria" panose="02040503050406030204" pitchFamily="18" charset="0"/>
                <a:ea typeface="Cambria" panose="02040503050406030204" pitchFamily="18" charset="0"/>
                <a:cs typeface="Times New Roman" panose="02020603050405020304" pitchFamily="18" charset="0"/>
              </a:rPr>
            </a:br>
            <a:br>
              <a:rPr lang="en" sz="3200" b="1" dirty="0">
                <a:solidFill>
                  <a:schemeClr val="accent2">
                    <a:lumMod val="20000"/>
                    <a:lumOff val="80000"/>
                  </a:schemeClr>
                </a:solidFill>
                <a:latin typeface="Cambria" panose="02040503050406030204" pitchFamily="18" charset="0"/>
                <a:ea typeface="Cambria" panose="02040503050406030204" pitchFamily="18" charset="0"/>
                <a:cs typeface="Times New Roman" panose="02020603050405020304" pitchFamily="18" charset="0"/>
              </a:rPr>
            </a:br>
            <a:br>
              <a:rPr lang="en" sz="3200" b="1" dirty="0">
                <a:solidFill>
                  <a:schemeClr val="accent2">
                    <a:lumMod val="20000"/>
                    <a:lumOff val="80000"/>
                  </a:schemeClr>
                </a:solidFill>
                <a:latin typeface="Cambria" panose="02040503050406030204" pitchFamily="18" charset="0"/>
                <a:ea typeface="Cambria" panose="02040503050406030204" pitchFamily="18" charset="0"/>
                <a:cs typeface="Times New Roman" panose="02020603050405020304" pitchFamily="18" charset="0"/>
              </a:rPr>
            </a:br>
            <a:br>
              <a:rPr lang="en" sz="3200" b="1" dirty="0">
                <a:solidFill>
                  <a:schemeClr val="accent2">
                    <a:lumMod val="20000"/>
                    <a:lumOff val="80000"/>
                  </a:schemeClr>
                </a:solidFill>
                <a:latin typeface="Cambria" panose="02040503050406030204" pitchFamily="18" charset="0"/>
                <a:ea typeface="Cambria" panose="02040503050406030204" pitchFamily="18" charset="0"/>
                <a:cs typeface="Times New Roman" panose="02020603050405020304" pitchFamily="18" charset="0"/>
              </a:rPr>
            </a:br>
            <a:r>
              <a:rPr lang="en" sz="1400" b="1" i="1" dirty="0">
                <a:solidFill>
                  <a:schemeClr val="bg1"/>
                </a:solidFill>
                <a:latin typeface="Cambria" panose="02040503050406030204" pitchFamily="18" charset="0"/>
                <a:ea typeface="Cambria" panose="02040503050406030204" pitchFamily="18" charset="0"/>
                <a:cs typeface="Times New Roman" panose="02020603050405020304" pitchFamily="18" charset="0"/>
              </a:rPr>
              <a:t>By: Sukriti Nijhawan (189303114) &amp; Sanchit Jain (189302008)</a:t>
            </a:r>
            <a:br>
              <a:rPr lang="en" sz="1400" b="1" i="1" dirty="0">
                <a:solidFill>
                  <a:schemeClr val="bg1"/>
                </a:solidFill>
                <a:latin typeface="Cambria" panose="02040503050406030204" pitchFamily="18" charset="0"/>
                <a:ea typeface="Cambria" panose="02040503050406030204" pitchFamily="18" charset="0"/>
                <a:cs typeface="Times New Roman" panose="02020603050405020304" pitchFamily="18" charset="0"/>
              </a:rPr>
            </a:br>
            <a:r>
              <a:rPr lang="en" sz="1400" b="1" i="1" dirty="0">
                <a:solidFill>
                  <a:schemeClr val="bg1"/>
                </a:solidFill>
                <a:latin typeface="Cambria" panose="02040503050406030204" pitchFamily="18" charset="0"/>
                <a:ea typeface="Cambria" panose="02040503050406030204" pitchFamily="18" charset="0"/>
                <a:cs typeface="Times New Roman" panose="02020603050405020304" pitchFamily="18" charset="0"/>
              </a:rPr>
              <a:t>Project Guide: Ms. Kavita Jhajharia</a:t>
            </a:r>
            <a:endParaRPr sz="1400" b="1" i="1"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AD0E08C-D4AE-4F61-919A-FD91B0B7A47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0587" y="330216"/>
            <a:ext cx="2247290" cy="4093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6" name="TextBox 5">
            <a:extLst>
              <a:ext uri="{FF2B5EF4-FFF2-40B4-BE49-F238E27FC236}">
                <a16:creationId xmlns:a16="http://schemas.microsoft.com/office/drawing/2014/main" id="{FF7CBC0E-ED1E-4B92-8FFD-41BBF8ABE870}"/>
              </a:ext>
            </a:extLst>
          </p:cNvPr>
          <p:cNvSpPr txBox="1"/>
          <p:nvPr/>
        </p:nvSpPr>
        <p:spPr>
          <a:xfrm>
            <a:off x="1906466" y="4348089"/>
            <a:ext cx="4632960" cy="324384"/>
          </a:xfrm>
          <a:prstGeom prst="rect">
            <a:avLst/>
          </a:prstGeom>
          <a:noFill/>
        </p:spPr>
        <p:txBody>
          <a:bodyPr wrap="square">
            <a:spAutoFit/>
          </a:bodyPr>
          <a:lstStyle/>
          <a:p>
            <a:pPr algn="ctr">
              <a:lnSpc>
                <a:spcPct val="115000"/>
              </a:lnSpc>
              <a:spcAft>
                <a:spcPts val="800"/>
              </a:spcAft>
            </a:pPr>
            <a:r>
              <a:rPr lang="en-US"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 </a:t>
            </a:r>
            <a:r>
              <a:rPr lang="en-US"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Dataset for analysis</a:t>
            </a:r>
            <a:r>
              <a:rPr lang="en-US" i="1" dirty="0">
                <a:solidFill>
                  <a:schemeClr val="tx2">
                    <a:lumMod val="10000"/>
                  </a:schemeClr>
                </a:solidFill>
                <a:latin typeface="Cambria" panose="02040503050406030204" pitchFamily="18" charset="0"/>
                <a:ea typeface="Cambria" panose="02040503050406030204" pitchFamily="18" charset="0"/>
                <a:cs typeface="Mangal" panose="02040503050203030202" pitchFamily="18" charset="0"/>
              </a:rPr>
              <a:t>.</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pic>
        <p:nvPicPr>
          <p:cNvPr id="7" name="Picture 6">
            <a:extLst>
              <a:ext uri="{FF2B5EF4-FFF2-40B4-BE49-F238E27FC236}">
                <a16:creationId xmlns:a16="http://schemas.microsoft.com/office/drawing/2014/main" id="{AAC886B5-E30A-4D8E-83F6-4B9801CB1DE7}"/>
              </a:ext>
            </a:extLst>
          </p:cNvPr>
          <p:cNvPicPr>
            <a:picLocks noChangeAspect="1"/>
          </p:cNvPicPr>
          <p:nvPr/>
        </p:nvPicPr>
        <p:blipFill rotWithShape="1">
          <a:blip r:embed="rId3"/>
          <a:srcRect l="19865" t="30965" r="37471" b="15407"/>
          <a:stretch/>
        </p:blipFill>
        <p:spPr>
          <a:xfrm>
            <a:off x="1574996" y="541365"/>
            <a:ext cx="5295900" cy="3744396"/>
          </a:xfrm>
          <a:prstGeom prst="rect">
            <a:avLst/>
          </a:prstGeom>
          <a:ln w="28575">
            <a:solidFill>
              <a:schemeClr val="bg2">
                <a:lumMod val="75000"/>
              </a:schemeClr>
            </a:solidFill>
          </a:ln>
        </p:spPr>
      </p:pic>
    </p:spTree>
    <p:extLst>
      <p:ext uri="{BB962C8B-B14F-4D97-AF65-F5344CB8AC3E}">
        <p14:creationId xmlns:p14="http://schemas.microsoft.com/office/powerpoint/2010/main" val="3883412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A5409D-B6E9-46B0-929B-9372CAE23F4F}"/>
              </a:ext>
            </a:extLst>
          </p:cNvPr>
          <p:cNvSpPr txBox="1"/>
          <p:nvPr/>
        </p:nvSpPr>
        <p:spPr>
          <a:xfrm>
            <a:off x="220980" y="348675"/>
            <a:ext cx="5905500" cy="4462760"/>
          </a:xfrm>
          <a:prstGeom prst="rect">
            <a:avLst/>
          </a:prstGeom>
          <a:noFill/>
        </p:spPr>
        <p:txBody>
          <a:bodyPr wrap="square">
            <a:spAutoFit/>
          </a:bodyPr>
          <a:lstStyle/>
          <a:p>
            <a:r>
              <a:rPr lang="en-US" sz="1400" b="1" u="sng" dirty="0">
                <a:effectLst/>
                <a:latin typeface="Cambria" panose="02040503050406030204" pitchFamily="18" charset="0"/>
                <a:ea typeface="Cambria" panose="02040503050406030204" pitchFamily="18" charset="0"/>
              </a:rPr>
              <a:t>FEATURE EXPANSION</a:t>
            </a:r>
          </a:p>
          <a:p>
            <a:pPr marL="285750" indent="-285750" algn="jus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400" dirty="0">
                <a:effectLst/>
                <a:latin typeface="Cambria" panose="02040503050406030204" pitchFamily="18" charset="0"/>
                <a:ea typeface="Cambria" panose="02040503050406030204" pitchFamily="18" charset="0"/>
              </a:rPr>
              <a:t>In order to get a more scientific result, we added a few more independent features to our dataset, which are: the soil type </a:t>
            </a:r>
            <a:r>
              <a:rPr lang="en-US" dirty="0">
                <a:latin typeface="Cambria" panose="02040503050406030204" pitchFamily="18" charset="0"/>
                <a:ea typeface="Cambria" panose="02040503050406030204" pitchFamily="18" charset="0"/>
              </a:rPr>
              <a:t>of</a:t>
            </a:r>
            <a:r>
              <a:rPr lang="en-US" sz="1400" dirty="0">
                <a:effectLst/>
                <a:latin typeface="Cambria" panose="02040503050406030204" pitchFamily="18" charset="0"/>
                <a:ea typeface="Cambria" panose="02040503050406030204" pitchFamily="18" charset="0"/>
              </a:rPr>
              <a:t> that particular district and the amount of rainfall received over the years in these districts. </a:t>
            </a:r>
          </a:p>
          <a:p>
            <a:pPr algn="just"/>
            <a:endParaRPr lang="en-US" dirty="0">
              <a:effectLst/>
              <a:latin typeface="Cambria" panose="02040503050406030204" pitchFamily="18" charset="0"/>
              <a:ea typeface="Cambria" panose="02040503050406030204" pitchFamily="18" charset="0"/>
            </a:endParaRPr>
          </a:p>
          <a:p>
            <a:pPr algn="just"/>
            <a:endParaRPr lang="en-US" sz="1800" dirty="0">
              <a:latin typeface="Cambria" panose="02040503050406030204" pitchFamily="18" charset="0"/>
              <a:ea typeface="Cambria" panose="02040503050406030204" pitchFamily="18" charset="0"/>
              <a:cs typeface="Mangal" panose="02040503050203030202" pitchFamily="18" charset="0"/>
            </a:endParaRP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cs typeface="Mangal" panose="02040503050203030202" pitchFamily="18" charset="0"/>
              </a:rPr>
              <a:t>E</a:t>
            </a:r>
            <a:r>
              <a:rPr lang="en-US" dirty="0">
                <a:effectLst/>
                <a:latin typeface="Cambria" panose="02040503050406030204" pitchFamily="18" charset="0"/>
                <a:ea typeface="Cambria" panose="02040503050406030204" pitchFamily="18" charset="0"/>
                <a:cs typeface="Mangal" panose="02040503050203030202" pitchFamily="18" charset="0"/>
              </a:rPr>
              <a:t>ach district has its specific combination of soil, which is in the form of categorical data. So, for us to perform prediction over the dataset, we encode </a:t>
            </a:r>
            <a:r>
              <a:rPr lang="en-US" dirty="0">
                <a:latin typeface="Cambria" panose="02040503050406030204" pitchFamily="18" charset="0"/>
                <a:ea typeface="Cambria" panose="02040503050406030204" pitchFamily="18" charset="0"/>
                <a:cs typeface="Mangal" panose="02040503050203030202" pitchFamily="18" charset="0"/>
              </a:rPr>
              <a:t>them</a:t>
            </a:r>
            <a:r>
              <a:rPr lang="en-US" dirty="0">
                <a:effectLst/>
                <a:latin typeface="Cambria" panose="02040503050406030204" pitchFamily="18" charset="0"/>
                <a:ea typeface="Cambria" panose="02040503050406030204" pitchFamily="18" charset="0"/>
                <a:cs typeface="Mangal" panose="02040503050203030202" pitchFamily="18" charset="0"/>
              </a:rPr>
              <a:t> and hence create dummy variables.</a:t>
            </a:r>
          </a:p>
          <a:p>
            <a:pPr algn="just"/>
            <a:endParaRPr lang="en-US" dirty="0">
              <a:effectLst/>
              <a:latin typeface="Cambria" panose="02040503050406030204" pitchFamily="18" charset="0"/>
              <a:ea typeface="Cambria" panose="02040503050406030204" pitchFamily="18" charset="0"/>
              <a:cs typeface="Mangal" panose="02040503050203030202" pitchFamily="18" charset="0"/>
            </a:endParaRPr>
          </a:p>
          <a:p>
            <a:pPr algn="just"/>
            <a:endParaRPr lang="en-US" dirty="0">
              <a:latin typeface="Cambria" panose="02040503050406030204" pitchFamily="18" charset="0"/>
              <a:ea typeface="Cambria" panose="02040503050406030204" pitchFamily="18" charset="0"/>
              <a:cs typeface="Mangal" panose="02040503050203030202" pitchFamily="18" charset="0"/>
            </a:endParaRP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F</a:t>
            </a:r>
            <a:r>
              <a:rPr lang="en-US" dirty="0">
                <a:effectLst/>
                <a:latin typeface="Cambria" panose="02040503050406030204" pitchFamily="18" charset="0"/>
                <a:ea typeface="Cambria" panose="02040503050406030204" pitchFamily="18" charset="0"/>
              </a:rPr>
              <a:t>or crops that are produced during the Kharif season, we take into account the rainfall received during </a:t>
            </a:r>
            <a:r>
              <a:rPr lang="en-US" dirty="0">
                <a:latin typeface="Cambria" panose="02040503050406030204" pitchFamily="18" charset="0"/>
                <a:ea typeface="Cambria" panose="02040503050406030204" pitchFamily="18" charset="0"/>
              </a:rPr>
              <a:t>the months of </a:t>
            </a:r>
            <a:r>
              <a:rPr lang="en-US" dirty="0">
                <a:effectLst/>
                <a:latin typeface="Cambria" panose="02040503050406030204" pitchFamily="18" charset="0"/>
                <a:ea typeface="Cambria" panose="02040503050406030204" pitchFamily="18" charset="0"/>
              </a:rPr>
              <a:t>July, August, September, and October, while for Rabi season we take the mean of the rainfall received during November, December, January, February, and March.</a:t>
            </a:r>
            <a:endParaRPr lang="en-IN" dirty="0">
              <a:effectLst/>
              <a:latin typeface="Cambria" panose="02040503050406030204" pitchFamily="18" charset="0"/>
              <a:ea typeface="Cambria" panose="02040503050406030204" pitchFamily="18" charset="0"/>
              <a:cs typeface="Mangal" panose="02040503050203030202" pitchFamily="18" charset="0"/>
            </a:endParaRPr>
          </a:p>
          <a:p>
            <a:pPr algn="just"/>
            <a:endParaRPr lang="en-US" dirty="0">
              <a:latin typeface="Cambria" panose="02040503050406030204" pitchFamily="18" charset="0"/>
              <a:ea typeface="Cambria" panose="02040503050406030204" pitchFamily="18" charset="0"/>
            </a:endParaRPr>
          </a:p>
          <a:p>
            <a:pPr algn="just"/>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6506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4" name="TextBox 3">
            <a:extLst>
              <a:ext uri="{FF2B5EF4-FFF2-40B4-BE49-F238E27FC236}">
                <a16:creationId xmlns:a16="http://schemas.microsoft.com/office/drawing/2014/main" id="{DCB6E4CE-9F3E-4879-BEBF-480CCCE6889D}"/>
              </a:ext>
            </a:extLst>
          </p:cNvPr>
          <p:cNvSpPr txBox="1"/>
          <p:nvPr/>
        </p:nvSpPr>
        <p:spPr>
          <a:xfrm>
            <a:off x="1734722" y="4766121"/>
            <a:ext cx="4632960" cy="324384"/>
          </a:xfrm>
          <a:prstGeom prst="rect">
            <a:avLst/>
          </a:prstGeom>
          <a:noFill/>
        </p:spPr>
        <p:txBody>
          <a:bodyPr wrap="square">
            <a:spAutoFit/>
          </a:bodyPr>
          <a:lstStyle/>
          <a:p>
            <a:pPr algn="ctr">
              <a:lnSpc>
                <a:spcPct val="115000"/>
              </a:lnSpc>
              <a:spcAft>
                <a:spcPts val="800"/>
              </a:spcAft>
            </a:pPr>
            <a:r>
              <a:rPr lang="en-US"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Figure(s): </a:t>
            </a:r>
            <a:r>
              <a:rPr lang="en-US"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Final Datase</a:t>
            </a:r>
            <a:r>
              <a:rPr lang="en-US" i="1" dirty="0">
                <a:solidFill>
                  <a:schemeClr val="tx2">
                    <a:lumMod val="10000"/>
                  </a:schemeClr>
                </a:solidFill>
                <a:latin typeface="Cambria" panose="02040503050406030204" pitchFamily="18" charset="0"/>
                <a:ea typeface="Cambria" panose="02040503050406030204" pitchFamily="18" charset="0"/>
                <a:cs typeface="Mangal" panose="02040503050203030202" pitchFamily="18" charset="0"/>
              </a:rPr>
              <a:t>t for analysis.</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pic>
        <p:nvPicPr>
          <p:cNvPr id="5" name="Picture 4">
            <a:extLst>
              <a:ext uri="{FF2B5EF4-FFF2-40B4-BE49-F238E27FC236}">
                <a16:creationId xmlns:a16="http://schemas.microsoft.com/office/drawing/2014/main" id="{08C71E41-94A5-4639-A7A9-A61106EC5EA3}"/>
              </a:ext>
            </a:extLst>
          </p:cNvPr>
          <p:cNvPicPr>
            <a:picLocks noChangeAspect="1"/>
          </p:cNvPicPr>
          <p:nvPr/>
        </p:nvPicPr>
        <p:blipFill rotWithShape="1">
          <a:blip r:embed="rId3"/>
          <a:srcRect l="19750" t="40592" r="15251" b="18370"/>
          <a:stretch/>
        </p:blipFill>
        <p:spPr>
          <a:xfrm>
            <a:off x="1079402" y="355209"/>
            <a:ext cx="5943600" cy="2110740"/>
          </a:xfrm>
          <a:prstGeom prst="rect">
            <a:avLst/>
          </a:prstGeom>
          <a:ln w="28575">
            <a:solidFill>
              <a:schemeClr val="bg2">
                <a:lumMod val="75000"/>
              </a:schemeClr>
            </a:solidFill>
          </a:ln>
        </p:spPr>
      </p:pic>
      <p:pic>
        <p:nvPicPr>
          <p:cNvPr id="8" name="Picture 7">
            <a:extLst>
              <a:ext uri="{FF2B5EF4-FFF2-40B4-BE49-F238E27FC236}">
                <a16:creationId xmlns:a16="http://schemas.microsoft.com/office/drawing/2014/main" id="{7135CF7A-B808-47BC-8C02-E6FAA9724B2B}"/>
              </a:ext>
            </a:extLst>
          </p:cNvPr>
          <p:cNvPicPr>
            <a:picLocks noChangeAspect="1"/>
          </p:cNvPicPr>
          <p:nvPr/>
        </p:nvPicPr>
        <p:blipFill rotWithShape="1">
          <a:blip r:embed="rId4"/>
          <a:srcRect l="19667" t="40593" r="15333" b="18370"/>
          <a:stretch/>
        </p:blipFill>
        <p:spPr>
          <a:xfrm>
            <a:off x="1079402" y="2606385"/>
            <a:ext cx="5943600" cy="2110740"/>
          </a:xfrm>
          <a:prstGeom prst="rect">
            <a:avLst/>
          </a:prstGeom>
          <a:ln w="28575">
            <a:solidFill>
              <a:schemeClr val="bg2">
                <a:lumMod val="75000"/>
              </a:schemeClr>
            </a:solidFill>
          </a:ln>
        </p:spPr>
      </p:pic>
    </p:spTree>
    <p:extLst>
      <p:ext uri="{BB962C8B-B14F-4D97-AF65-F5344CB8AC3E}">
        <p14:creationId xmlns:p14="http://schemas.microsoft.com/office/powerpoint/2010/main" val="49865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14AE56-D928-4097-A099-B57B2140DD90}"/>
              </a:ext>
            </a:extLst>
          </p:cNvPr>
          <p:cNvSpPr txBox="1"/>
          <p:nvPr/>
        </p:nvSpPr>
        <p:spPr>
          <a:xfrm>
            <a:off x="167640" y="295578"/>
            <a:ext cx="6210300" cy="2361096"/>
          </a:xfrm>
          <a:prstGeom prst="rect">
            <a:avLst/>
          </a:prstGeom>
          <a:noFill/>
        </p:spPr>
        <p:txBody>
          <a:bodyPr wrap="square">
            <a:spAutoFit/>
          </a:bodyPr>
          <a:lstStyle/>
          <a:p>
            <a:pPr algn="just">
              <a:lnSpc>
                <a:spcPct val="115000"/>
              </a:lnSpc>
              <a:spcAft>
                <a:spcPts val="800"/>
              </a:spcAft>
            </a:pPr>
            <a:r>
              <a:rPr lang="en-US" b="1" u="sng" dirty="0">
                <a:effectLst/>
                <a:latin typeface="Cambria" panose="02040503050406030204" pitchFamily="18" charset="0"/>
                <a:ea typeface="Cambria" panose="02040503050406030204" pitchFamily="18" charset="0"/>
                <a:cs typeface="Mangal" panose="02040503050203030202" pitchFamily="18" charset="0"/>
              </a:rPr>
              <a:t>DATA PREPROCESSING</a:t>
            </a:r>
          </a:p>
          <a:p>
            <a:pPr marL="285750" indent="-285750" algn="just">
              <a:lnSpc>
                <a:spcPct val="115000"/>
              </a:lnSpc>
              <a:spcAft>
                <a:spcPts val="800"/>
              </a:spcAft>
              <a:buFont typeface="Arial" panose="020B0604020202020204" pitchFamily="34" charset="0"/>
              <a:buChar char="•"/>
            </a:pPr>
            <a:r>
              <a:rPr lang="en-US" dirty="0">
                <a:effectLst/>
                <a:latin typeface="Cambria" panose="02040503050406030204" pitchFamily="18" charset="0"/>
                <a:ea typeface="Cambria" panose="02040503050406030204" pitchFamily="18" charset="0"/>
                <a:cs typeface="Mangal" panose="02040503050203030202" pitchFamily="18" charset="0"/>
              </a:rPr>
              <a:t>In order to perform predictive analysis on our dataset, encoding of categorical variables is required, for which we chose the method of creating dummy variables which provided us with more flexibility for our models. </a:t>
            </a:r>
          </a:p>
          <a:p>
            <a:pPr algn="just">
              <a:lnSpc>
                <a:spcPct val="115000"/>
              </a:lnSpc>
              <a:spcAft>
                <a:spcPts val="800"/>
              </a:spcAft>
            </a:pPr>
            <a:endParaRPr lang="en-US"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Aft>
                <a:spcPts val="800"/>
              </a:spcAft>
              <a:buFont typeface="Arial" panose="020B0604020202020204" pitchFamily="34" charset="0"/>
              <a:buChar char="•"/>
            </a:pPr>
            <a:r>
              <a:rPr lang="en-US" dirty="0">
                <a:latin typeface="Cambria" panose="02040503050406030204" pitchFamily="18" charset="0"/>
                <a:ea typeface="Cambria" panose="02040503050406030204" pitchFamily="18" charset="0"/>
                <a:cs typeface="Mangal" panose="02040503050203030202" pitchFamily="18" charset="0"/>
              </a:rPr>
              <a:t>In order to standardize our data we used the </a:t>
            </a:r>
            <a:r>
              <a:rPr lang="en-US" dirty="0" err="1">
                <a:latin typeface="Cambria" panose="02040503050406030204" pitchFamily="18" charset="0"/>
                <a:ea typeface="Cambria" panose="02040503050406030204" pitchFamily="18" charset="0"/>
                <a:cs typeface="Mangal" panose="02040503050203030202" pitchFamily="18" charset="0"/>
              </a:rPr>
              <a:t>StandardScaler</a:t>
            </a:r>
            <a:r>
              <a:rPr lang="en-US" dirty="0">
                <a:latin typeface="Cambria" panose="02040503050406030204" pitchFamily="18" charset="0"/>
                <a:ea typeface="Cambria" panose="02040503050406030204" pitchFamily="18" charset="0"/>
                <a:cs typeface="Mangal" panose="02040503050203030202" pitchFamily="18" charset="0"/>
              </a:rPr>
              <a:t>() measure present in the </a:t>
            </a:r>
            <a:r>
              <a:rPr lang="en-US" dirty="0" err="1">
                <a:latin typeface="Cambria" panose="02040503050406030204" pitchFamily="18" charset="0"/>
                <a:ea typeface="Cambria" panose="02040503050406030204" pitchFamily="18" charset="0"/>
                <a:cs typeface="Mangal" panose="02040503050203030202" pitchFamily="18" charset="0"/>
              </a:rPr>
              <a:t>SciKitLearn</a:t>
            </a:r>
            <a:r>
              <a:rPr lang="en-US" dirty="0">
                <a:latin typeface="Cambria" panose="02040503050406030204" pitchFamily="18" charset="0"/>
                <a:ea typeface="Cambria" panose="02040503050406030204" pitchFamily="18" charset="0"/>
                <a:cs typeface="Mangal" panose="02040503050203030202" pitchFamily="18" charset="0"/>
              </a:rPr>
              <a:t> library and later we split the data accordingly into training and testing datasets.</a:t>
            </a:r>
            <a:endParaRPr lang="en-IN" dirty="0">
              <a:effectLst/>
              <a:latin typeface="Cambria" panose="02040503050406030204" pitchFamily="18" charset="0"/>
              <a:ea typeface="Cambria" panose="02040503050406030204" pitchFamily="18" charset="0"/>
              <a:cs typeface="Mangal" panose="02040503050203030202" pitchFamily="18" charset="0"/>
            </a:endParaRPr>
          </a:p>
        </p:txBody>
      </p:sp>
    </p:spTree>
    <p:extLst>
      <p:ext uri="{BB962C8B-B14F-4D97-AF65-F5344CB8AC3E}">
        <p14:creationId xmlns:p14="http://schemas.microsoft.com/office/powerpoint/2010/main" val="148957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6" name="TextBox 5">
            <a:extLst>
              <a:ext uri="{FF2B5EF4-FFF2-40B4-BE49-F238E27FC236}">
                <a16:creationId xmlns:a16="http://schemas.microsoft.com/office/drawing/2014/main" id="{D0FF8F12-8C6A-4585-9DC4-E4BB3AF32AA7}"/>
              </a:ext>
            </a:extLst>
          </p:cNvPr>
          <p:cNvSpPr txBox="1"/>
          <p:nvPr/>
        </p:nvSpPr>
        <p:spPr>
          <a:xfrm>
            <a:off x="1813565" y="4253824"/>
            <a:ext cx="4632960" cy="324384"/>
          </a:xfrm>
          <a:prstGeom prst="rect">
            <a:avLst/>
          </a:prstGeom>
          <a:noFill/>
        </p:spPr>
        <p:txBody>
          <a:bodyPr wrap="square">
            <a:spAutoFit/>
          </a:bodyPr>
          <a:lstStyle/>
          <a:p>
            <a:pPr algn="ctr">
              <a:lnSpc>
                <a:spcPct val="115000"/>
              </a:lnSpc>
              <a:spcAft>
                <a:spcPts val="800"/>
              </a:spcAft>
            </a:pPr>
            <a:r>
              <a:rPr lang="en-US"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 </a:t>
            </a:r>
            <a:r>
              <a:rPr lang="en-US"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Dataset for predictive analysis</a:t>
            </a:r>
            <a:r>
              <a:rPr lang="en-US" sz="1400" i="1" dirty="0">
                <a:solidFill>
                  <a:schemeClr val="tx2">
                    <a:lumMod val="10000"/>
                  </a:schemeClr>
                </a:solidFill>
                <a:effectLst/>
                <a:latin typeface="Times New Roman" panose="02020603050405020304" pitchFamily="18" charset="0"/>
                <a:ea typeface="Calibri" panose="020F0502020204030204" pitchFamily="34" charset="0"/>
                <a:cs typeface="Mangal" panose="02040503050203030202" pitchFamily="18" charset="0"/>
              </a:rPr>
              <a:t>.</a:t>
            </a:r>
            <a:endParaRPr lang="en-IN" sz="1200" dirty="0">
              <a:solidFill>
                <a:schemeClr val="tx2">
                  <a:lumMod val="10000"/>
                </a:schemeClr>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a:extLst>
              <a:ext uri="{FF2B5EF4-FFF2-40B4-BE49-F238E27FC236}">
                <a16:creationId xmlns:a16="http://schemas.microsoft.com/office/drawing/2014/main" id="{25D6EB6E-312D-4C68-A6FE-22ADEDCDC34D}"/>
              </a:ext>
            </a:extLst>
          </p:cNvPr>
          <p:cNvPicPr>
            <a:picLocks noChangeAspect="1"/>
          </p:cNvPicPr>
          <p:nvPr/>
        </p:nvPicPr>
        <p:blipFill rotWithShape="1">
          <a:blip r:embed="rId3"/>
          <a:srcRect l="19917" t="22666" r="15166" b="8592"/>
          <a:stretch/>
        </p:blipFill>
        <p:spPr>
          <a:xfrm>
            <a:off x="1089084" y="552641"/>
            <a:ext cx="6081922" cy="3622608"/>
          </a:xfrm>
          <a:prstGeom prst="rect">
            <a:avLst/>
          </a:prstGeom>
          <a:ln w="28575">
            <a:solidFill>
              <a:schemeClr val="tx1">
                <a:lumMod val="90000"/>
                <a:lumOff val="10000"/>
              </a:schemeClr>
            </a:solidFill>
          </a:ln>
        </p:spPr>
      </p:pic>
    </p:spTree>
    <p:extLst>
      <p:ext uri="{BB962C8B-B14F-4D97-AF65-F5344CB8AC3E}">
        <p14:creationId xmlns:p14="http://schemas.microsoft.com/office/powerpoint/2010/main" val="146515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4. Data Analysis</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a:xfrm>
            <a:off x="685799" y="3983055"/>
            <a:ext cx="5526741" cy="784800"/>
          </a:xfrm>
        </p:spPr>
        <p:txBody>
          <a:bodyPr/>
          <a:lstStyle/>
          <a:p>
            <a:r>
              <a:rPr lang="en-US" sz="1800" i="1" dirty="0">
                <a:latin typeface="Cambria" panose="02040503050406030204" pitchFamily="18" charset="0"/>
                <a:ea typeface="Cambria" panose="02040503050406030204" pitchFamily="18" charset="0"/>
              </a:rPr>
              <a:t>Rainfall vs Year, for each crop Area vs Year and Yield vs Year have been used for analysis. </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7966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5" name="Picture 4">
            <a:extLst>
              <a:ext uri="{FF2B5EF4-FFF2-40B4-BE49-F238E27FC236}">
                <a16:creationId xmlns:a16="http://schemas.microsoft.com/office/drawing/2014/main" id="{BEDCA3CF-EA47-4F76-84E6-30589E8DA593}"/>
              </a:ext>
            </a:extLst>
          </p:cNvPr>
          <p:cNvPicPr/>
          <p:nvPr/>
        </p:nvPicPr>
        <p:blipFill rotWithShape="1">
          <a:blip r:embed="rId3"/>
          <a:srcRect l="20089" t="42857" r="38448" b="12343"/>
          <a:stretch/>
        </p:blipFill>
        <p:spPr bwMode="auto">
          <a:xfrm>
            <a:off x="3086100" y="939997"/>
            <a:ext cx="4328160" cy="2477573"/>
          </a:xfrm>
          <a:prstGeom prst="rect">
            <a:avLst/>
          </a:prstGeom>
          <a:ln>
            <a:solidFill>
              <a:schemeClr val="tx1"/>
            </a:solid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50F61CB-5A23-436F-81FE-77479AB98D6B}"/>
              </a:ext>
            </a:extLst>
          </p:cNvPr>
          <p:cNvSpPr txBox="1"/>
          <p:nvPr/>
        </p:nvSpPr>
        <p:spPr>
          <a:xfrm>
            <a:off x="3977641" y="3417570"/>
            <a:ext cx="2545078" cy="307777"/>
          </a:xfrm>
          <a:prstGeom prst="rect">
            <a:avLst/>
          </a:prstGeom>
          <a:noFill/>
        </p:spPr>
        <p:txBody>
          <a:bodyPr wrap="square">
            <a:spAutoFit/>
          </a:bodyPr>
          <a:lstStyle/>
          <a:p>
            <a:r>
              <a:rPr lang="en-IN" sz="1400" b="1" i="1" dirty="0">
                <a:effectLst/>
                <a:latin typeface="Cambria" panose="02040503050406030204" pitchFamily="18" charset="0"/>
                <a:ea typeface="Cambria" panose="02040503050406030204" pitchFamily="18" charset="0"/>
              </a:rPr>
              <a:t>Figure: </a:t>
            </a:r>
            <a:r>
              <a:rPr lang="en-IN" sz="1400" i="1" dirty="0">
                <a:effectLst/>
                <a:latin typeface="Cambria" panose="02040503050406030204" pitchFamily="18" charset="0"/>
                <a:ea typeface="Cambria" panose="02040503050406030204" pitchFamily="18" charset="0"/>
              </a:rPr>
              <a:t>Annual rainfall vs. Year</a:t>
            </a:r>
            <a:endParaRPr lang="en-IN" dirty="0">
              <a:latin typeface="Cambria" panose="02040503050406030204" pitchFamily="18" charset="0"/>
              <a:ea typeface="Cambria" panose="02040503050406030204" pitchFamily="18" charset="0"/>
            </a:endParaRPr>
          </a:p>
        </p:txBody>
      </p:sp>
      <p:pic>
        <p:nvPicPr>
          <p:cNvPr id="11" name="Picture 6" descr="let the rain fall and erase me. – Amy Sumisu">
            <a:extLst>
              <a:ext uri="{FF2B5EF4-FFF2-40B4-BE49-F238E27FC236}">
                <a16:creationId xmlns:a16="http://schemas.microsoft.com/office/drawing/2014/main" id="{76431AFF-6FDC-42AA-8EF4-1E34E4B7A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68333"/>
          <a:stretch/>
        </p:blipFill>
        <p:spPr bwMode="auto">
          <a:xfrm>
            <a:off x="0" y="0"/>
            <a:ext cx="260604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9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10" name="Picture 9">
            <a:extLst>
              <a:ext uri="{FF2B5EF4-FFF2-40B4-BE49-F238E27FC236}">
                <a16:creationId xmlns:a16="http://schemas.microsoft.com/office/drawing/2014/main" id="{676FEBC5-0C10-4BC8-BF6F-2BC2AA5A03F0}"/>
              </a:ext>
            </a:extLst>
          </p:cNvPr>
          <p:cNvPicPr/>
          <p:nvPr/>
        </p:nvPicPr>
        <p:blipFill rotWithShape="1">
          <a:blip r:embed="rId3"/>
          <a:srcRect l="19750" t="43337" r="38290" b="18548"/>
          <a:stretch/>
        </p:blipFill>
        <p:spPr bwMode="auto">
          <a:xfrm>
            <a:off x="3511867" y="487680"/>
            <a:ext cx="3385185" cy="1729740"/>
          </a:xfrm>
          <a:prstGeom prst="rect">
            <a:avLst/>
          </a:prstGeom>
          <a:ln>
            <a:solidFill>
              <a:schemeClr val="tx1"/>
            </a:solid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5E6B1F-9D1E-4E01-909E-9E4C33A46F1A}"/>
              </a:ext>
            </a:extLst>
          </p:cNvPr>
          <p:cNvPicPr/>
          <p:nvPr/>
        </p:nvPicPr>
        <p:blipFill rotWithShape="1">
          <a:blip r:embed="rId4"/>
          <a:srcRect l="20024" t="47137" r="38108" b="13915"/>
          <a:stretch/>
        </p:blipFill>
        <p:spPr bwMode="auto">
          <a:xfrm>
            <a:off x="3511867" y="2813367"/>
            <a:ext cx="3387725" cy="1772285"/>
          </a:xfrm>
          <a:prstGeom prst="rect">
            <a:avLst/>
          </a:prstGeom>
          <a:ln>
            <a:solidFill>
              <a:schemeClr val="tx1"/>
            </a:solid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19C4D569-0F27-4CF3-99E0-3FB86E0E6115}"/>
              </a:ext>
            </a:extLst>
          </p:cNvPr>
          <p:cNvSpPr txBox="1"/>
          <p:nvPr/>
        </p:nvSpPr>
        <p:spPr>
          <a:xfrm>
            <a:off x="3428047" y="2217420"/>
            <a:ext cx="3628073" cy="307777"/>
          </a:xfrm>
          <a:prstGeom prst="rect">
            <a:avLst/>
          </a:prstGeom>
          <a:noFill/>
        </p:spPr>
        <p:txBody>
          <a:bodyPr wrap="square">
            <a:spAutoFit/>
          </a:bodyPr>
          <a:lstStyle/>
          <a:p>
            <a:pPr algn="ctr"/>
            <a:r>
              <a:rPr lang="en-IN" sz="1400" b="1" i="1" dirty="0">
                <a:effectLst/>
                <a:latin typeface="Cambria" panose="02040503050406030204" pitchFamily="18" charset="0"/>
                <a:ea typeface="Cambria" panose="02040503050406030204" pitchFamily="18" charset="0"/>
              </a:rPr>
              <a:t>Figure:</a:t>
            </a:r>
            <a:r>
              <a:rPr lang="en-IN" sz="1400" i="1" dirty="0">
                <a:solidFill>
                  <a:srgbClr val="000000"/>
                </a:solidFill>
                <a:effectLst/>
                <a:latin typeface="Cambria" panose="02040503050406030204" pitchFamily="18" charset="0"/>
                <a:ea typeface="Cambria" panose="02040503050406030204" pitchFamily="18" charset="0"/>
              </a:rPr>
              <a:t> Area under irrigation vs Year (Bajra)</a:t>
            </a:r>
            <a:endParaRPr lang="en-IN" dirty="0">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8E3ED718-DB33-41C4-905A-AD3B1EE731F5}"/>
              </a:ext>
            </a:extLst>
          </p:cNvPr>
          <p:cNvSpPr txBox="1"/>
          <p:nvPr/>
        </p:nvSpPr>
        <p:spPr>
          <a:xfrm>
            <a:off x="3855720" y="4585652"/>
            <a:ext cx="2369820" cy="307777"/>
          </a:xfrm>
          <a:prstGeom prst="rect">
            <a:avLst/>
          </a:prstGeom>
          <a:noFill/>
        </p:spPr>
        <p:txBody>
          <a:bodyPr wrap="square">
            <a:spAutoFit/>
          </a:bodyPr>
          <a:lstStyle/>
          <a:p>
            <a:pPr algn="ctr"/>
            <a:r>
              <a:rPr lang="en-IN" sz="1400" b="1" i="1" dirty="0">
                <a:effectLst/>
                <a:latin typeface="Cambria" panose="02040503050406030204" pitchFamily="18" charset="0"/>
                <a:ea typeface="Cambria" panose="02040503050406030204" pitchFamily="18" charset="0"/>
              </a:rPr>
              <a:t>Figure: </a:t>
            </a:r>
            <a:r>
              <a:rPr lang="en-IN" sz="1400" i="1" dirty="0">
                <a:effectLst/>
                <a:latin typeface="Cambria" panose="02040503050406030204" pitchFamily="18" charset="0"/>
                <a:ea typeface="Cambria" panose="02040503050406030204" pitchFamily="18" charset="0"/>
              </a:rPr>
              <a:t>Yield vs Year (Bajra)</a:t>
            </a:r>
            <a:endParaRPr lang="en-IN" dirty="0">
              <a:latin typeface="Cambria" panose="02040503050406030204" pitchFamily="18" charset="0"/>
              <a:ea typeface="Cambria" panose="02040503050406030204" pitchFamily="18" charset="0"/>
            </a:endParaRPr>
          </a:p>
        </p:txBody>
      </p:sp>
      <p:pic>
        <p:nvPicPr>
          <p:cNvPr id="1026" name="Picture 2" descr="Bringing back our ancient grains; bajra, ragi, kutki | Smart Food">
            <a:extLst>
              <a:ext uri="{FF2B5EF4-FFF2-40B4-BE49-F238E27FC236}">
                <a16:creationId xmlns:a16="http://schemas.microsoft.com/office/drawing/2014/main" id="{CB1D2397-D0DE-485A-9516-455FCA1437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34" t="906" r="60386" b="-906"/>
          <a:stretch/>
        </p:blipFill>
        <p:spPr bwMode="auto">
          <a:xfrm>
            <a:off x="0" y="-1"/>
            <a:ext cx="2606040" cy="520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193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8" name="Picture 7">
            <a:extLst>
              <a:ext uri="{FF2B5EF4-FFF2-40B4-BE49-F238E27FC236}">
                <a16:creationId xmlns:a16="http://schemas.microsoft.com/office/drawing/2014/main" id="{A9552F73-79E0-4A0B-866D-30AC1B468A21}"/>
              </a:ext>
            </a:extLst>
          </p:cNvPr>
          <p:cNvPicPr/>
          <p:nvPr/>
        </p:nvPicPr>
        <p:blipFill rotWithShape="1">
          <a:blip r:embed="rId3"/>
          <a:srcRect l="20389" t="42330" r="37014" b="18189"/>
          <a:stretch/>
        </p:blipFill>
        <p:spPr bwMode="auto">
          <a:xfrm>
            <a:off x="3706177" y="499109"/>
            <a:ext cx="3209925" cy="1755775"/>
          </a:xfrm>
          <a:prstGeom prst="rect">
            <a:avLst/>
          </a:prstGeom>
          <a:ln>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CE93015-247F-4C22-8F88-94F74B547C9C}"/>
              </a:ext>
            </a:extLst>
          </p:cNvPr>
          <p:cNvPicPr/>
          <p:nvPr/>
        </p:nvPicPr>
        <p:blipFill rotWithShape="1">
          <a:blip r:embed="rId4"/>
          <a:srcRect l="20212" t="37149" r="36359" b="22024"/>
          <a:stretch/>
        </p:blipFill>
        <p:spPr bwMode="auto">
          <a:xfrm>
            <a:off x="3647756" y="2888617"/>
            <a:ext cx="3326765" cy="1758950"/>
          </a:xfrm>
          <a:prstGeom prst="rect">
            <a:avLst/>
          </a:prstGeom>
          <a:ln>
            <a:solidFill>
              <a:schemeClr val="tx1"/>
            </a:solid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DBA1CD6B-741F-4DBF-BD62-208E169B27EC}"/>
              </a:ext>
            </a:extLst>
          </p:cNvPr>
          <p:cNvSpPr txBox="1"/>
          <p:nvPr/>
        </p:nvSpPr>
        <p:spPr>
          <a:xfrm>
            <a:off x="3505198" y="2254883"/>
            <a:ext cx="3611880" cy="523220"/>
          </a:xfrm>
          <a:prstGeom prst="rect">
            <a:avLst/>
          </a:prstGeom>
          <a:noFill/>
        </p:spPr>
        <p:txBody>
          <a:bodyPr wrap="square">
            <a:spAutoFit/>
          </a:bodyPr>
          <a:lstStyle/>
          <a:p>
            <a:pPr algn="ctr"/>
            <a:r>
              <a:rPr lang="en-IN" sz="1400" b="1" i="1" dirty="0">
                <a:effectLst/>
                <a:latin typeface="Cambria" panose="02040503050406030204" pitchFamily="18" charset="0"/>
                <a:ea typeface="Cambria" panose="02040503050406030204" pitchFamily="18" charset="0"/>
              </a:rPr>
              <a:t>Figure:</a:t>
            </a:r>
            <a:r>
              <a:rPr lang="en-IN" sz="1400" i="1" dirty="0">
                <a:effectLst/>
                <a:latin typeface="Cambria" panose="02040503050406030204" pitchFamily="18" charset="0"/>
                <a:ea typeface="Cambria" panose="02040503050406030204" pitchFamily="18" charset="0"/>
              </a:rPr>
              <a:t> Area under irrigation vs. Year (Wheat)</a:t>
            </a:r>
            <a:endParaRPr lang="en-IN"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59CA8E6C-4266-4F17-8574-B16FD3D09286}"/>
              </a:ext>
            </a:extLst>
          </p:cNvPr>
          <p:cNvSpPr txBox="1"/>
          <p:nvPr/>
        </p:nvSpPr>
        <p:spPr>
          <a:xfrm>
            <a:off x="4107180" y="4644391"/>
            <a:ext cx="2606040" cy="311496"/>
          </a:xfrm>
          <a:prstGeom prst="rect">
            <a:avLst/>
          </a:prstGeom>
          <a:noFill/>
        </p:spPr>
        <p:txBody>
          <a:bodyPr wrap="square">
            <a:spAutoFit/>
          </a:bodyPr>
          <a:lstStyle/>
          <a:p>
            <a:pPr algn="ctr">
              <a:lnSpc>
                <a:spcPct val="107000"/>
              </a:lnSpc>
              <a:spcAft>
                <a:spcPts val="800"/>
              </a:spcAft>
            </a:pPr>
            <a:r>
              <a:rPr lang="en-IN" sz="1400" b="1" i="1" dirty="0">
                <a:effectLst/>
                <a:latin typeface="Cambria" panose="02040503050406030204" pitchFamily="18" charset="0"/>
                <a:ea typeface="Cambria" panose="02040503050406030204" pitchFamily="18" charset="0"/>
                <a:cs typeface="Mangal" panose="02040503050203030202" pitchFamily="18" charset="0"/>
              </a:rPr>
              <a:t>Figure:</a:t>
            </a:r>
            <a:r>
              <a:rPr lang="en-IN" sz="1400" i="1" dirty="0">
                <a:effectLst/>
                <a:latin typeface="Cambria" panose="02040503050406030204" pitchFamily="18" charset="0"/>
                <a:ea typeface="Cambria" panose="02040503050406030204" pitchFamily="18" charset="0"/>
                <a:cs typeface="Mangal" panose="02040503050203030202" pitchFamily="18" charset="0"/>
              </a:rPr>
              <a:t> Yield vs Year (Wheat)</a:t>
            </a:r>
            <a:endParaRPr lang="en-IN" sz="1200" dirty="0">
              <a:effectLst/>
              <a:latin typeface="Cambria" panose="02040503050406030204" pitchFamily="18" charset="0"/>
              <a:ea typeface="Cambria" panose="02040503050406030204" pitchFamily="18" charset="0"/>
              <a:cs typeface="Mangal" panose="02040503050203030202" pitchFamily="18" charset="0"/>
            </a:endParaRPr>
          </a:p>
        </p:txBody>
      </p:sp>
      <p:pic>
        <p:nvPicPr>
          <p:cNvPr id="2056" name="Picture 8" descr="Green wheat field | Svetlana Peric | Flickr">
            <a:extLst>
              <a:ext uri="{FF2B5EF4-FFF2-40B4-BE49-F238E27FC236}">
                <a16:creationId xmlns:a16="http://schemas.microsoft.com/office/drawing/2014/main" id="{88BE7873-BFFB-452C-AB2D-FEE5748748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29" r="41540"/>
          <a:stretch/>
        </p:blipFill>
        <p:spPr bwMode="auto">
          <a:xfrm>
            <a:off x="0" y="0"/>
            <a:ext cx="260604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67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10" name="Picture 9">
            <a:extLst>
              <a:ext uri="{FF2B5EF4-FFF2-40B4-BE49-F238E27FC236}">
                <a16:creationId xmlns:a16="http://schemas.microsoft.com/office/drawing/2014/main" id="{57763470-7D90-48F1-A608-A23D0F2F03AF}"/>
              </a:ext>
            </a:extLst>
          </p:cNvPr>
          <p:cNvPicPr/>
          <p:nvPr/>
        </p:nvPicPr>
        <p:blipFill rotWithShape="1">
          <a:blip r:embed="rId3"/>
          <a:srcRect l="20461" t="45081" r="37087" b="15469"/>
          <a:stretch/>
        </p:blipFill>
        <p:spPr bwMode="auto">
          <a:xfrm>
            <a:off x="3636645" y="413067"/>
            <a:ext cx="3303270" cy="1726565"/>
          </a:xfrm>
          <a:prstGeom prst="rect">
            <a:avLst/>
          </a:prstGeom>
          <a:ln>
            <a:solidFill>
              <a:schemeClr val="tx1"/>
            </a:solid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10F70457-2BE9-4D8E-9C52-E8B828966EBB}"/>
              </a:ext>
            </a:extLst>
          </p:cNvPr>
          <p:cNvSpPr txBox="1"/>
          <p:nvPr/>
        </p:nvSpPr>
        <p:spPr>
          <a:xfrm>
            <a:off x="3063240" y="2139632"/>
            <a:ext cx="4572000" cy="523220"/>
          </a:xfrm>
          <a:prstGeom prst="rect">
            <a:avLst/>
          </a:prstGeom>
          <a:noFill/>
        </p:spPr>
        <p:txBody>
          <a:bodyPr wrap="square">
            <a:spAutoFit/>
          </a:bodyPr>
          <a:lstStyle/>
          <a:p>
            <a:pPr algn="ctr"/>
            <a:r>
              <a:rPr lang="en-US" sz="1400" b="1" i="1" dirty="0">
                <a:effectLst/>
                <a:latin typeface="Cambria" panose="02040503050406030204" pitchFamily="18" charset="0"/>
                <a:ea typeface="Cambria" panose="02040503050406030204" pitchFamily="18" charset="0"/>
              </a:rPr>
              <a:t>Figure:</a:t>
            </a:r>
            <a:r>
              <a:rPr lang="en-US" sz="1400" i="1" dirty="0">
                <a:effectLst/>
                <a:latin typeface="Cambria" panose="02040503050406030204" pitchFamily="18" charset="0"/>
                <a:ea typeface="Cambria" panose="02040503050406030204" pitchFamily="18" charset="0"/>
              </a:rPr>
              <a:t> </a:t>
            </a:r>
            <a:r>
              <a:rPr lang="en-IN" sz="1400" i="1" dirty="0">
                <a:effectLst/>
                <a:latin typeface="Cambria" panose="02040503050406030204" pitchFamily="18" charset="0"/>
                <a:ea typeface="Cambria" panose="02040503050406030204" pitchFamily="18" charset="0"/>
              </a:rPr>
              <a:t>Area under irrigation vs Year (Rapeseed &amp; Mustard)</a:t>
            </a:r>
            <a:endParaRPr lang="en-IN" dirty="0">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FD878A7E-1BA5-413A-BF4F-B53349F45556}"/>
              </a:ext>
            </a:extLst>
          </p:cNvPr>
          <p:cNvPicPr/>
          <p:nvPr/>
        </p:nvPicPr>
        <p:blipFill rotWithShape="1">
          <a:blip r:embed="rId4"/>
          <a:srcRect l="20205" t="34335" r="37160" b="25825"/>
          <a:stretch/>
        </p:blipFill>
        <p:spPr bwMode="auto">
          <a:xfrm>
            <a:off x="3703637" y="2796540"/>
            <a:ext cx="3236278" cy="1763395"/>
          </a:xfrm>
          <a:prstGeom prst="rect">
            <a:avLst/>
          </a:prstGeom>
          <a:ln>
            <a:solidFill>
              <a:schemeClr val="tx1"/>
            </a:solid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9B814543-DD93-4A99-BFC2-49A0DCAD3A20}"/>
              </a:ext>
            </a:extLst>
          </p:cNvPr>
          <p:cNvSpPr txBox="1"/>
          <p:nvPr/>
        </p:nvSpPr>
        <p:spPr>
          <a:xfrm>
            <a:off x="3449558" y="4592617"/>
            <a:ext cx="3799364" cy="324384"/>
          </a:xfrm>
          <a:prstGeom prst="rect">
            <a:avLst/>
          </a:prstGeom>
          <a:noFill/>
        </p:spPr>
        <p:txBody>
          <a:bodyPr wrap="square">
            <a:spAutoFit/>
          </a:bodyPr>
          <a:lstStyle/>
          <a:p>
            <a:pPr algn="ctr">
              <a:lnSpc>
                <a:spcPct val="115000"/>
              </a:lnSpc>
              <a:spcAft>
                <a:spcPts val="800"/>
              </a:spcAft>
            </a:pPr>
            <a:r>
              <a:rPr lang="en-US" sz="1400" b="1" i="1" dirty="0">
                <a:effectLst/>
                <a:latin typeface="Cambria" panose="02040503050406030204" pitchFamily="18" charset="0"/>
                <a:ea typeface="Cambria" panose="02040503050406030204" pitchFamily="18" charset="0"/>
                <a:cs typeface="Mangal" panose="02040503050203030202" pitchFamily="18" charset="0"/>
              </a:rPr>
              <a:t>Figure:</a:t>
            </a:r>
            <a:r>
              <a:rPr lang="en-US" sz="1400" i="1" dirty="0">
                <a:effectLst/>
                <a:latin typeface="Cambria" panose="02040503050406030204" pitchFamily="18" charset="0"/>
                <a:ea typeface="Cambria" panose="02040503050406030204" pitchFamily="18" charset="0"/>
                <a:cs typeface="Mangal" panose="02040503050203030202" pitchFamily="18" charset="0"/>
              </a:rPr>
              <a:t> Yield vs Year (Rapeseed &amp; Mustard)</a:t>
            </a:r>
            <a:endParaRPr lang="en-IN" sz="1200" dirty="0">
              <a:effectLst/>
              <a:latin typeface="Cambria" panose="02040503050406030204" pitchFamily="18" charset="0"/>
              <a:ea typeface="Cambria" panose="02040503050406030204" pitchFamily="18" charset="0"/>
              <a:cs typeface="Mangal" panose="02040503050203030202" pitchFamily="18" charset="0"/>
            </a:endParaRPr>
          </a:p>
        </p:txBody>
      </p:sp>
      <p:pic>
        <p:nvPicPr>
          <p:cNvPr id="3076" name="Picture 4" descr="Free Photo | Mustard field with beautiful snow covered mountains landscape  kashmir state, india">
            <a:extLst>
              <a:ext uri="{FF2B5EF4-FFF2-40B4-BE49-F238E27FC236}">
                <a16:creationId xmlns:a16="http://schemas.microsoft.com/office/drawing/2014/main" id="{752D99B9-F12F-41A2-A4FC-665C1BA7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337" r="23913"/>
          <a:stretch/>
        </p:blipFill>
        <p:spPr bwMode="auto">
          <a:xfrm>
            <a:off x="0" y="0"/>
            <a:ext cx="260604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0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1EDEF4-0260-4DD7-95C1-E1F1BC9A5CE5}"/>
              </a:ext>
            </a:extLst>
          </p:cNvPr>
          <p:cNvSpPr/>
          <p:nvPr/>
        </p:nvSpPr>
        <p:spPr>
          <a:xfrm>
            <a:off x="232471" y="1826551"/>
            <a:ext cx="1872775" cy="954107"/>
          </a:xfrm>
          <a:prstGeom prst="rect">
            <a:avLst/>
          </a:prstGeom>
          <a:noFill/>
        </p:spPr>
        <p:txBody>
          <a:bodyPr wrap="square" lIns="91440" tIns="45720" rIns="91440" bIns="45720">
            <a:spAutoFit/>
          </a:bodyPr>
          <a:lstStyle/>
          <a:p>
            <a:pPr algn="just"/>
            <a:r>
              <a:rPr lang="en-US" sz="2800" b="1" cap="none"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Table of </a:t>
            </a:r>
          </a:p>
          <a:p>
            <a:pPr algn="just"/>
            <a:r>
              <a:rPr lang="en-US" sz="2800" b="1" cap="none"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Contents</a:t>
            </a:r>
          </a:p>
        </p:txBody>
      </p:sp>
      <p:sp>
        <p:nvSpPr>
          <p:cNvPr id="10" name="Rectangle 9">
            <a:extLst>
              <a:ext uri="{FF2B5EF4-FFF2-40B4-BE49-F238E27FC236}">
                <a16:creationId xmlns:a16="http://schemas.microsoft.com/office/drawing/2014/main" id="{BD483135-2C0B-4CAD-B49C-FE3B65DA0FF3}"/>
              </a:ext>
            </a:extLst>
          </p:cNvPr>
          <p:cNvSpPr/>
          <p:nvPr/>
        </p:nvSpPr>
        <p:spPr>
          <a:xfrm>
            <a:off x="2173826" y="94148"/>
            <a:ext cx="3619902" cy="4955203"/>
          </a:xfrm>
          <a:prstGeom prst="rect">
            <a:avLst/>
          </a:prstGeom>
          <a:noFill/>
        </p:spPr>
        <p:txBody>
          <a:bodyPr wrap="none" lIns="91440" tIns="45720" rIns="91440" bIns="45720">
            <a:spAutoFit/>
          </a:bodyPr>
          <a:lstStyle/>
          <a:p>
            <a:r>
              <a:rPr lang="en-US" sz="28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01</a:t>
            </a:r>
            <a:r>
              <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cap="none"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Introduction</a:t>
            </a:r>
            <a:endPar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endPar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r>
              <a:rPr lang="en-US" sz="28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02</a:t>
            </a:r>
            <a:r>
              <a:rPr lang="en-US" sz="20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cap="none"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Project Aim</a:t>
            </a:r>
            <a:endParaRPr lang="en-US" sz="20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endParaRPr lang="en-US" sz="20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r>
              <a:rPr lang="en-US" sz="28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03</a:t>
            </a:r>
            <a:r>
              <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cap="none"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Dataset</a:t>
            </a:r>
            <a:endParaRPr lang="en-US" sz="2000"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endPar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r>
              <a:rPr lang="en-US" sz="28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04</a:t>
            </a:r>
            <a:r>
              <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Data Analysis</a:t>
            </a:r>
            <a:endPar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endParaRPr lang="en-US" sz="20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r>
              <a:rPr lang="en-US" sz="28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05</a:t>
            </a:r>
            <a:r>
              <a:rPr lang="en-US" sz="2000" b="1" cap="none"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Models and Performance</a:t>
            </a:r>
          </a:p>
          <a:p>
            <a:endParaRPr lang="en-US" sz="20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r>
              <a:rPr lang="en-US" sz="28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06</a:t>
            </a:r>
            <a:r>
              <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Result Analysis</a:t>
            </a:r>
            <a:endPar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endParaRPr lang="en-US" sz="2000" b="1"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endParaRPr>
          </a:p>
          <a:p>
            <a:r>
              <a:rPr lang="en-US" sz="28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07</a:t>
            </a:r>
            <a:r>
              <a:rPr lang="en-US" sz="2000" b="1" cap="none" spc="50" dirty="0">
                <a:ln w="0"/>
                <a:solidFill>
                  <a:srgbClr val="79D6FF"/>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 </a:t>
            </a:r>
            <a:r>
              <a:rPr lang="en-US" sz="2000" spc="50" dirty="0">
                <a:ln w="0"/>
                <a:solidFill>
                  <a:schemeClr val="tx1">
                    <a:lumMod val="90000"/>
                    <a:lumOff val="10000"/>
                  </a:schemeClr>
                </a:solidFill>
                <a:effectLst>
                  <a:innerShdw blurRad="63500" dist="50800" dir="13500000">
                    <a:srgbClr val="000000">
                      <a:alpha val="50000"/>
                    </a:srgbClr>
                  </a:innerShdw>
                </a:effectLst>
                <a:latin typeface="Cambria" panose="02040503050406030204" pitchFamily="18" charset="0"/>
                <a:ea typeface="Cambria" panose="02040503050406030204" pitchFamily="18" charset="0"/>
              </a:rPr>
              <a:t>Conclusion</a:t>
            </a:r>
          </a:p>
        </p:txBody>
      </p:sp>
    </p:spTree>
    <p:extLst>
      <p:ext uri="{BB962C8B-B14F-4D97-AF65-F5344CB8AC3E}">
        <p14:creationId xmlns:p14="http://schemas.microsoft.com/office/powerpoint/2010/main" val="153106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8" name="Picture 7">
            <a:extLst>
              <a:ext uri="{FF2B5EF4-FFF2-40B4-BE49-F238E27FC236}">
                <a16:creationId xmlns:a16="http://schemas.microsoft.com/office/drawing/2014/main" id="{646102A2-8993-47A6-B327-1983596687C7}"/>
              </a:ext>
            </a:extLst>
          </p:cNvPr>
          <p:cNvPicPr/>
          <p:nvPr/>
        </p:nvPicPr>
        <p:blipFill rotWithShape="1">
          <a:blip r:embed="rId3"/>
          <a:srcRect l="20557" t="50331" r="36214" b="10679"/>
          <a:stretch/>
        </p:blipFill>
        <p:spPr bwMode="auto">
          <a:xfrm>
            <a:off x="3583305" y="454025"/>
            <a:ext cx="3303270" cy="1675130"/>
          </a:xfrm>
          <a:prstGeom prst="rect">
            <a:avLst/>
          </a:prstGeom>
          <a:ln>
            <a:solidFill>
              <a:schemeClr val="tx1"/>
            </a:solid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39A24101-3609-4C65-AF8D-00884A172FF5}"/>
              </a:ext>
            </a:extLst>
          </p:cNvPr>
          <p:cNvSpPr txBox="1"/>
          <p:nvPr/>
        </p:nvSpPr>
        <p:spPr>
          <a:xfrm>
            <a:off x="2948940" y="2132330"/>
            <a:ext cx="4572000" cy="307777"/>
          </a:xfrm>
          <a:prstGeom prst="rect">
            <a:avLst/>
          </a:prstGeom>
          <a:noFill/>
        </p:spPr>
        <p:txBody>
          <a:bodyPr wrap="square">
            <a:spAutoFit/>
          </a:bodyPr>
          <a:lstStyle/>
          <a:p>
            <a:pPr algn="ctr"/>
            <a:r>
              <a:rPr lang="en-US" sz="1400" b="1" i="1" dirty="0">
                <a:effectLst/>
                <a:latin typeface="Cambria" panose="02040503050406030204" pitchFamily="18" charset="0"/>
                <a:ea typeface="Cambria" panose="02040503050406030204" pitchFamily="18" charset="0"/>
              </a:rPr>
              <a:t>Figure:</a:t>
            </a:r>
            <a:r>
              <a:rPr lang="en-US" sz="1400" i="1" dirty="0">
                <a:effectLst/>
                <a:latin typeface="Cambria" panose="02040503050406030204" pitchFamily="18" charset="0"/>
                <a:ea typeface="Cambria" panose="02040503050406030204" pitchFamily="18" charset="0"/>
              </a:rPr>
              <a:t> Area under irrigation vs Year (Barley)</a:t>
            </a:r>
            <a:endParaRPr lang="en-IN" dirty="0">
              <a:latin typeface="Cambria" panose="02040503050406030204" pitchFamily="18" charset="0"/>
              <a:ea typeface="Cambria" panose="02040503050406030204" pitchFamily="18" charset="0"/>
            </a:endParaRPr>
          </a:p>
        </p:txBody>
      </p:sp>
      <p:pic>
        <p:nvPicPr>
          <p:cNvPr id="14" name="Picture 13">
            <a:extLst>
              <a:ext uri="{FF2B5EF4-FFF2-40B4-BE49-F238E27FC236}">
                <a16:creationId xmlns:a16="http://schemas.microsoft.com/office/drawing/2014/main" id="{6A425ECA-0D3A-47FE-99C4-BCC2008C2484}"/>
              </a:ext>
            </a:extLst>
          </p:cNvPr>
          <p:cNvPicPr/>
          <p:nvPr/>
        </p:nvPicPr>
        <p:blipFill rotWithShape="1">
          <a:blip r:embed="rId4"/>
          <a:srcRect l="20469" t="43079" r="36060" b="20020"/>
          <a:stretch/>
        </p:blipFill>
        <p:spPr bwMode="auto">
          <a:xfrm>
            <a:off x="3583305" y="2703394"/>
            <a:ext cx="3342640" cy="1682314"/>
          </a:xfrm>
          <a:prstGeom prst="rect">
            <a:avLst/>
          </a:prstGeom>
          <a:ln>
            <a:solidFill>
              <a:schemeClr val="tx1"/>
            </a:solid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7CB05034-9A06-4716-A3FA-09F7585B69FB}"/>
              </a:ext>
            </a:extLst>
          </p:cNvPr>
          <p:cNvSpPr txBox="1"/>
          <p:nvPr/>
        </p:nvSpPr>
        <p:spPr>
          <a:xfrm>
            <a:off x="3055620" y="4395817"/>
            <a:ext cx="4572000" cy="324384"/>
          </a:xfrm>
          <a:prstGeom prst="rect">
            <a:avLst/>
          </a:prstGeom>
          <a:noFill/>
        </p:spPr>
        <p:txBody>
          <a:bodyPr wrap="square">
            <a:spAutoFit/>
          </a:bodyPr>
          <a:lstStyle/>
          <a:p>
            <a:pPr algn="ctr">
              <a:lnSpc>
                <a:spcPct val="115000"/>
              </a:lnSpc>
              <a:spcAft>
                <a:spcPts val="800"/>
              </a:spcAft>
            </a:pPr>
            <a:r>
              <a:rPr lang="en-US" sz="1400" b="1" i="1" dirty="0">
                <a:effectLst/>
                <a:latin typeface="Cambria" panose="02040503050406030204" pitchFamily="18" charset="0"/>
                <a:ea typeface="Cambria" panose="02040503050406030204" pitchFamily="18" charset="0"/>
                <a:cs typeface="Mangal" panose="02040503050203030202" pitchFamily="18" charset="0"/>
              </a:rPr>
              <a:t>Figure:</a:t>
            </a:r>
            <a:r>
              <a:rPr lang="en-US" sz="1400" i="1" dirty="0">
                <a:effectLst/>
                <a:latin typeface="Cambria" panose="02040503050406030204" pitchFamily="18" charset="0"/>
                <a:ea typeface="Cambria" panose="02040503050406030204" pitchFamily="18" charset="0"/>
                <a:cs typeface="Mangal" panose="02040503050203030202" pitchFamily="18" charset="0"/>
              </a:rPr>
              <a:t> Yield vs Year (Barley)</a:t>
            </a:r>
            <a:endParaRPr lang="en-IN" sz="1200" dirty="0">
              <a:effectLst/>
              <a:latin typeface="Cambria" panose="02040503050406030204" pitchFamily="18" charset="0"/>
              <a:ea typeface="Cambria" panose="02040503050406030204" pitchFamily="18" charset="0"/>
              <a:cs typeface="Mangal" panose="02040503050203030202" pitchFamily="18" charset="0"/>
            </a:endParaRPr>
          </a:p>
        </p:txBody>
      </p:sp>
      <p:pic>
        <p:nvPicPr>
          <p:cNvPr id="4108" name="Picture 12" descr="Beautiful Morning on the Fields of Barley by Primus1 | VideoHive">
            <a:extLst>
              <a:ext uri="{FF2B5EF4-FFF2-40B4-BE49-F238E27FC236}">
                <a16:creationId xmlns:a16="http://schemas.microsoft.com/office/drawing/2014/main" id="{A042FB4E-D8AC-4F59-802C-BFEDB19EFF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499"/>
          <a:stretch/>
        </p:blipFill>
        <p:spPr bwMode="auto">
          <a:xfrm>
            <a:off x="0" y="-1937"/>
            <a:ext cx="2606040" cy="514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00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9" name="Picture 8">
            <a:extLst>
              <a:ext uri="{FF2B5EF4-FFF2-40B4-BE49-F238E27FC236}">
                <a16:creationId xmlns:a16="http://schemas.microsoft.com/office/drawing/2014/main" id="{81E34D7C-F9DA-4456-A1C1-60E668D46275}"/>
              </a:ext>
            </a:extLst>
          </p:cNvPr>
          <p:cNvPicPr/>
          <p:nvPr/>
        </p:nvPicPr>
        <p:blipFill rotWithShape="1">
          <a:blip r:embed="rId3"/>
          <a:srcRect l="20242" t="53835" r="36651" b="6692"/>
          <a:stretch/>
        </p:blipFill>
        <p:spPr bwMode="auto">
          <a:xfrm>
            <a:off x="3590290" y="508952"/>
            <a:ext cx="3365500" cy="1732915"/>
          </a:xfrm>
          <a:prstGeom prst="rect">
            <a:avLst/>
          </a:prstGeom>
          <a:ln>
            <a:solidFill>
              <a:schemeClr val="tx1"/>
            </a:solid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802193AB-1FAF-439D-AD08-53B1D1CC7319}"/>
              </a:ext>
            </a:extLst>
          </p:cNvPr>
          <p:cNvSpPr txBox="1"/>
          <p:nvPr/>
        </p:nvSpPr>
        <p:spPr>
          <a:xfrm>
            <a:off x="3528060" y="2263973"/>
            <a:ext cx="3741420" cy="307777"/>
          </a:xfrm>
          <a:prstGeom prst="rect">
            <a:avLst/>
          </a:prstGeom>
          <a:noFill/>
        </p:spPr>
        <p:txBody>
          <a:bodyPr wrap="square">
            <a:spAutoFit/>
          </a:bodyPr>
          <a:lstStyle/>
          <a:p>
            <a:r>
              <a:rPr lang="en-US" sz="1400" b="1" i="1" dirty="0">
                <a:effectLst/>
                <a:latin typeface="Cambria" panose="02040503050406030204" pitchFamily="18" charset="0"/>
                <a:ea typeface="Cambria" panose="02040503050406030204" pitchFamily="18" charset="0"/>
              </a:rPr>
              <a:t>Figure:</a:t>
            </a:r>
            <a:r>
              <a:rPr lang="en-US" sz="1400" i="1" dirty="0">
                <a:effectLst/>
                <a:latin typeface="Cambria" panose="02040503050406030204" pitchFamily="18" charset="0"/>
                <a:ea typeface="Cambria" panose="02040503050406030204" pitchFamily="18" charset="0"/>
              </a:rPr>
              <a:t> Area under irrigation vs Year (Jowar)</a:t>
            </a:r>
            <a:endParaRPr lang="en-IN"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1976A534-7DB8-4FE0-9281-054701D0054B}"/>
              </a:ext>
            </a:extLst>
          </p:cNvPr>
          <p:cNvPicPr/>
          <p:nvPr/>
        </p:nvPicPr>
        <p:blipFill rotWithShape="1">
          <a:blip r:embed="rId4"/>
          <a:srcRect l="20461" t="34779" r="36432" b="26110"/>
          <a:stretch/>
        </p:blipFill>
        <p:spPr bwMode="auto">
          <a:xfrm>
            <a:off x="3658870" y="2794317"/>
            <a:ext cx="3365500" cy="1779905"/>
          </a:xfrm>
          <a:prstGeom prst="rect">
            <a:avLst/>
          </a:prstGeom>
          <a:ln>
            <a:solidFill>
              <a:schemeClr val="tx1"/>
            </a:solid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B035491B-F402-4517-9252-5FF62B96F3F4}"/>
              </a:ext>
            </a:extLst>
          </p:cNvPr>
          <p:cNvSpPr txBox="1"/>
          <p:nvPr/>
        </p:nvSpPr>
        <p:spPr>
          <a:xfrm>
            <a:off x="3935730" y="4627712"/>
            <a:ext cx="2811780" cy="324384"/>
          </a:xfrm>
          <a:prstGeom prst="rect">
            <a:avLst/>
          </a:prstGeom>
          <a:noFill/>
        </p:spPr>
        <p:txBody>
          <a:bodyPr wrap="square">
            <a:spAutoFit/>
          </a:bodyPr>
          <a:lstStyle/>
          <a:p>
            <a:pPr algn="ctr">
              <a:lnSpc>
                <a:spcPct val="115000"/>
              </a:lnSpc>
              <a:spcAft>
                <a:spcPts val="800"/>
              </a:spcAft>
            </a:pPr>
            <a:r>
              <a:rPr lang="en-US" sz="1400" b="1" i="1" dirty="0">
                <a:effectLst/>
                <a:latin typeface="Cambria" panose="02040503050406030204" pitchFamily="18" charset="0"/>
                <a:ea typeface="Cambria" panose="02040503050406030204" pitchFamily="18" charset="0"/>
                <a:cs typeface="Mangal" panose="02040503050203030202" pitchFamily="18" charset="0"/>
              </a:rPr>
              <a:t>Figure:</a:t>
            </a:r>
            <a:r>
              <a:rPr lang="en-US" sz="1400" i="1" dirty="0">
                <a:effectLst/>
                <a:latin typeface="Cambria" panose="02040503050406030204" pitchFamily="18" charset="0"/>
                <a:ea typeface="Cambria" panose="02040503050406030204" pitchFamily="18" charset="0"/>
                <a:cs typeface="Mangal" panose="02040503050203030202" pitchFamily="18" charset="0"/>
              </a:rPr>
              <a:t> Yield vs Year (Jowar)</a:t>
            </a:r>
            <a:endParaRPr lang="en-IN" sz="1200" dirty="0">
              <a:effectLst/>
              <a:latin typeface="Cambria" panose="02040503050406030204" pitchFamily="18" charset="0"/>
              <a:ea typeface="Cambria" panose="02040503050406030204" pitchFamily="18" charset="0"/>
              <a:cs typeface="Mangal" panose="02040503050203030202" pitchFamily="18" charset="0"/>
            </a:endParaRPr>
          </a:p>
        </p:txBody>
      </p:sp>
      <p:pic>
        <p:nvPicPr>
          <p:cNvPr id="1026" name="Picture 2" descr="Jowar grain sorghum crop farm under blue sky #178851730 - Larastock">
            <a:extLst>
              <a:ext uri="{FF2B5EF4-FFF2-40B4-BE49-F238E27FC236}">
                <a16:creationId xmlns:a16="http://schemas.microsoft.com/office/drawing/2014/main" id="{82807167-6FF5-43A0-BC3B-3E6FAF0D05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65" r="33546"/>
          <a:stretch/>
        </p:blipFill>
        <p:spPr bwMode="auto">
          <a:xfrm>
            <a:off x="0" y="0"/>
            <a:ext cx="260604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41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9" name="TextBox 8">
            <a:extLst>
              <a:ext uri="{FF2B5EF4-FFF2-40B4-BE49-F238E27FC236}">
                <a16:creationId xmlns:a16="http://schemas.microsoft.com/office/drawing/2014/main" id="{3F31CCD6-C5BD-40E8-9E39-82F938A97F77}"/>
              </a:ext>
            </a:extLst>
          </p:cNvPr>
          <p:cNvSpPr txBox="1"/>
          <p:nvPr/>
        </p:nvSpPr>
        <p:spPr>
          <a:xfrm>
            <a:off x="274320" y="382198"/>
            <a:ext cx="7315200" cy="4344459"/>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IN" sz="1400" dirty="0">
                <a:effectLst/>
                <a:latin typeface="Cambria" panose="02040503050406030204" pitchFamily="18" charset="0"/>
                <a:ea typeface="Cambria" panose="02040503050406030204" pitchFamily="18" charset="0"/>
                <a:cs typeface="Mangal" panose="02040503050203030202" pitchFamily="18" charset="0"/>
              </a:rPr>
              <a:t>From our analysis, we can infer that even though there hasn’t been a set rainfall pattern over the years, the production of each crop has steadily increased, barring Wheat and Jowar from the years 2016-2019 wherein we can definitely see a sharp decrease in the rainfall patterns. This indicates us towards the rise in dependency on modern irrigation techniques for most crops, while widely water-consuming crops such as Wheat and Jowar still need assistance from natural water sources, i.e., mainly the rain.</a:t>
            </a:r>
          </a:p>
          <a:p>
            <a:pPr algn="just">
              <a:lnSpc>
                <a:spcPct val="115000"/>
              </a:lnSpc>
              <a:spcAft>
                <a:spcPts val="800"/>
              </a:spcAft>
            </a:pPr>
            <a:endParaRPr lang="en-IN" sz="1400"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Aft>
                <a:spcPts val="800"/>
              </a:spcAft>
              <a:buFont typeface="Arial" panose="020B0604020202020204" pitchFamily="34" charset="0"/>
              <a:buChar char="•"/>
            </a:pPr>
            <a:r>
              <a:rPr lang="en-IN" dirty="0">
                <a:latin typeface="Cambria" panose="02040503050406030204" pitchFamily="18" charset="0"/>
                <a:ea typeface="Cambria" panose="02040503050406030204" pitchFamily="18" charset="0"/>
                <a:cs typeface="Mangal" panose="02040503050203030202" pitchFamily="18" charset="0"/>
              </a:rPr>
              <a:t>It can also be concluded</a:t>
            </a:r>
            <a:r>
              <a:rPr lang="en-IN" dirty="0">
                <a:effectLst/>
                <a:latin typeface="Cambria" panose="02040503050406030204" pitchFamily="18" charset="0"/>
                <a:ea typeface="Cambria" panose="02040503050406030204" pitchFamily="18" charset="0"/>
                <a:cs typeface="Mangal" panose="02040503050203030202" pitchFamily="18" charset="0"/>
              </a:rPr>
              <a:t> that area under irrigation has remained pretty much </a:t>
            </a:r>
            <a:r>
              <a:rPr lang="en-IN" dirty="0">
                <a:latin typeface="Cambria" panose="02040503050406030204" pitchFamily="18" charset="0"/>
                <a:ea typeface="Cambria" panose="02040503050406030204" pitchFamily="18" charset="0"/>
                <a:cs typeface="Mangal" panose="02040503050203030202" pitchFamily="18" charset="0"/>
              </a:rPr>
              <a:t>constant</a:t>
            </a:r>
            <a:r>
              <a:rPr lang="en-IN" dirty="0">
                <a:effectLst/>
                <a:latin typeface="Cambria" panose="02040503050406030204" pitchFamily="18" charset="0"/>
                <a:ea typeface="Cambria" panose="02040503050406030204" pitchFamily="18" charset="0"/>
                <a:cs typeface="Mangal" panose="02040503050203030202" pitchFamily="18" charset="0"/>
              </a:rPr>
              <a:t> over the years, which tells us that area being a very limited resource can not be increased since land is required for several other purposes. But due to the increase in population, the demand for food grains has also been constantly increasing</a:t>
            </a:r>
            <a:r>
              <a:rPr lang="en-IN" dirty="0">
                <a:latin typeface="Cambria" panose="02040503050406030204" pitchFamily="18" charset="0"/>
                <a:ea typeface="Cambria" panose="02040503050406030204" pitchFamily="18" charset="0"/>
                <a:cs typeface="Mangal" panose="02040503050203030202" pitchFamily="18" charset="0"/>
              </a:rPr>
              <a:t>.</a:t>
            </a:r>
            <a:r>
              <a:rPr lang="en-IN" dirty="0">
                <a:effectLst/>
                <a:latin typeface="Cambria" panose="02040503050406030204" pitchFamily="18" charset="0"/>
                <a:ea typeface="Cambria" panose="02040503050406030204" pitchFamily="18" charset="0"/>
                <a:cs typeface="Mangal" panose="02040503050203030202" pitchFamily="18" charset="0"/>
              </a:rPr>
              <a:t> In order to meet these demands, production needs to be increased, which has been the case over the years. Since the area hasn’t altered much for most crops, the rise in the yield tells us that the modern methods of irrigation and production and the use of better fertilizers and other modernized methods has resulted in a better yield of these particular crops.</a:t>
            </a:r>
          </a:p>
          <a:p>
            <a:pPr algn="just">
              <a:lnSpc>
                <a:spcPct val="115000"/>
              </a:lnSpc>
              <a:spcAft>
                <a:spcPts val="800"/>
              </a:spcAft>
            </a:pPr>
            <a:endParaRPr lang="en-IN" dirty="0">
              <a:latin typeface="Times New Roman" panose="02020603050405020304"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815758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5. Models and Performance</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a:xfrm>
            <a:off x="685799" y="3983055"/>
            <a:ext cx="5593081" cy="784800"/>
          </a:xfrm>
        </p:spPr>
        <p:txBody>
          <a:bodyPr/>
          <a:lstStyle/>
          <a:p>
            <a:r>
              <a:rPr lang="en-US" sz="1800" i="1" dirty="0">
                <a:latin typeface="Cambria" panose="02040503050406030204" pitchFamily="18" charset="0"/>
                <a:ea typeface="Cambria" panose="02040503050406030204" pitchFamily="18" charset="0"/>
              </a:rPr>
              <a:t>Explaining the models used and their results obtained.</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7362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1C30D5-FFE2-45DC-A6B1-F127AA75BCCD}"/>
                  </a:ext>
                </a:extLst>
              </p:cNvPr>
              <p:cNvSpPr txBox="1"/>
              <p:nvPr/>
            </p:nvSpPr>
            <p:spPr>
              <a:xfrm>
                <a:off x="198120" y="399931"/>
                <a:ext cx="7597140" cy="2246769"/>
              </a:xfrm>
              <a:prstGeom prst="rect">
                <a:avLst/>
              </a:prstGeom>
              <a:noFill/>
            </p:spPr>
            <p:txBody>
              <a:bodyPr wrap="square">
                <a:spAutoFit/>
              </a:bodyPr>
              <a:lstStyle/>
              <a:p>
                <a:r>
                  <a:rPr lang="en-US" sz="1400" b="1" u="sng" dirty="0">
                    <a:effectLst/>
                    <a:latin typeface="Cambria" panose="02040503050406030204" pitchFamily="18" charset="0"/>
                    <a:ea typeface="Cambria" panose="02040503050406030204" pitchFamily="18" charset="0"/>
                  </a:rPr>
                  <a:t>RANDOM FOREST</a:t>
                </a:r>
              </a:p>
              <a:p>
                <a:endParaRPr lang="en-US" sz="1400" dirty="0">
                  <a:effectLst/>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Random Forest </a:t>
                </a:r>
                <a:r>
                  <a:rPr lang="en-US" sz="1400" dirty="0">
                    <a:effectLst/>
                    <a:latin typeface="Cambria" panose="02040503050406030204" pitchFamily="18" charset="0"/>
                    <a:ea typeface="Cambria" panose="02040503050406030204" pitchFamily="18" charset="0"/>
                  </a:rPr>
                  <a:t>works on the notion of ensemble learning, which works on the principle of merging several classifiers to give the solution for any complex problem and improve the precision and performance of the applied model. It is a classifier that consists of multiple decision trees on several subsets of a given dataset and considers the average to improve the dataset's predictive accuracy. </a:t>
                </a:r>
              </a:p>
              <a:p>
                <a:endParaRPr lang="en-US"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libri" panose="020F0502020204030204" pitchFamily="34" charset="0"/>
                          <a:cs typeface="Times New Roman" panose="02020603050405020304" pitchFamily="18" charset="0"/>
                        </a:rPr>
                        <m:t>𝑁𝑜</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𝑜𝑓</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𝑇𝑟𝑒𝑒𝑠</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𝑖𝑛</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𝑓𝑜𝑟𝑒𝑠𝑡</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𝑜𝑓</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𝑡h𝑒</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𝑚𝑜𝑑𝑒𝑙</m:t>
                      </m:r>
                    </m:oMath>
                  </m:oMathPara>
                </a14:m>
                <a:endParaRPr lang="en-IN" dirty="0">
                  <a:effectLst/>
                  <a:latin typeface="Cambria" panose="02040503050406030204" pitchFamily="18" charset="0"/>
                  <a:ea typeface="Cambria" panose="02040503050406030204" pitchFamily="18" charset="0"/>
                  <a:cs typeface="Mangal" panose="02040503050203030202" pitchFamily="18" charset="0"/>
                </a:endParaRPr>
              </a:p>
              <a:p>
                <a:endParaRPr lang="en-IN" dirty="0"/>
              </a:p>
            </p:txBody>
          </p:sp>
        </mc:Choice>
        <mc:Fallback xmlns="">
          <p:sp>
            <p:nvSpPr>
              <p:cNvPr id="3" name="TextBox 2">
                <a:extLst>
                  <a:ext uri="{FF2B5EF4-FFF2-40B4-BE49-F238E27FC236}">
                    <a16:creationId xmlns:a16="http://schemas.microsoft.com/office/drawing/2014/main" id="{911C30D5-FFE2-45DC-A6B1-F127AA75BCCD}"/>
                  </a:ext>
                </a:extLst>
              </p:cNvPr>
              <p:cNvSpPr txBox="1">
                <a:spLocks noRot="1" noChangeAspect="1" noMove="1" noResize="1" noEditPoints="1" noAdjustHandles="1" noChangeArrowheads="1" noChangeShapeType="1" noTextEdit="1"/>
              </p:cNvSpPr>
              <p:nvPr/>
            </p:nvSpPr>
            <p:spPr>
              <a:xfrm>
                <a:off x="198120" y="399931"/>
                <a:ext cx="7597140" cy="2246769"/>
              </a:xfrm>
              <a:prstGeom prst="rect">
                <a:avLst/>
              </a:prstGeom>
              <a:blipFill>
                <a:blip r:embed="rId3"/>
                <a:stretch>
                  <a:fillRect l="-241" t="-815" r="-16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EAD08A65-7DE4-4E17-9A27-5170D8530BF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8410" y="2571750"/>
            <a:ext cx="3211830" cy="2361744"/>
          </a:xfrm>
          <a:prstGeom prst="rect">
            <a:avLst/>
          </a:prstGeom>
          <a:noFill/>
          <a:ln>
            <a:solidFill>
              <a:schemeClr val="tx1"/>
            </a:solidFill>
          </a:ln>
        </p:spPr>
      </p:pic>
    </p:spTree>
    <p:extLst>
      <p:ext uri="{BB962C8B-B14F-4D97-AF65-F5344CB8AC3E}">
        <p14:creationId xmlns:p14="http://schemas.microsoft.com/office/powerpoint/2010/main" val="387198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5" name="Picture 4">
            <a:extLst>
              <a:ext uri="{FF2B5EF4-FFF2-40B4-BE49-F238E27FC236}">
                <a16:creationId xmlns:a16="http://schemas.microsoft.com/office/drawing/2014/main" id="{7D15BDC0-8D83-4F8A-8C63-F030D7FECFB2}"/>
              </a:ext>
            </a:extLst>
          </p:cNvPr>
          <p:cNvPicPr/>
          <p:nvPr/>
        </p:nvPicPr>
        <p:blipFill rotWithShape="1">
          <a:blip r:embed="rId3"/>
          <a:srcRect l="19637" t="46771" r="20247" b="14477"/>
          <a:stretch/>
        </p:blipFill>
        <p:spPr bwMode="auto">
          <a:xfrm>
            <a:off x="1048385" y="500032"/>
            <a:ext cx="6041390" cy="2190750"/>
          </a:xfrm>
          <a:prstGeom prst="rect">
            <a:avLst/>
          </a:prstGeom>
          <a:ln>
            <a:solidFill>
              <a:schemeClr val="tx1"/>
            </a:solid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020BC22-8DF6-4BA1-BAB8-2FD704C64116}"/>
              </a:ext>
            </a:extLst>
          </p:cNvPr>
          <p:cNvSpPr txBox="1"/>
          <p:nvPr/>
        </p:nvSpPr>
        <p:spPr>
          <a:xfrm>
            <a:off x="1752600" y="2697942"/>
            <a:ext cx="4632960" cy="311496"/>
          </a:xfrm>
          <a:prstGeom prst="rect">
            <a:avLst/>
          </a:prstGeom>
          <a:noFill/>
        </p:spPr>
        <p:txBody>
          <a:bodyPr wrap="square">
            <a:spAutoFit/>
          </a:bodyPr>
          <a:lstStyle/>
          <a:p>
            <a:pPr algn="ctr">
              <a:lnSpc>
                <a:spcPct val="107000"/>
              </a:lnSpc>
              <a:spcAft>
                <a:spcPts val="800"/>
              </a:spcAft>
              <a:tabLst>
                <a:tab pos="704850" algn="l"/>
              </a:tabLst>
            </a:pPr>
            <a:r>
              <a:rPr lang="en-IN"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a:t>
            </a:r>
            <a:r>
              <a:rPr lang="en-IN"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 Model performance of Random Forest.</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graphicFrame>
        <p:nvGraphicFramePr>
          <p:cNvPr id="7" name="Table 8">
            <a:extLst>
              <a:ext uri="{FF2B5EF4-FFF2-40B4-BE49-F238E27FC236}">
                <a16:creationId xmlns:a16="http://schemas.microsoft.com/office/drawing/2014/main" id="{923F9E26-42C4-4E53-A1E0-4809E263F6D3}"/>
              </a:ext>
            </a:extLst>
          </p:cNvPr>
          <p:cNvGraphicFramePr>
            <a:graphicFrameLocks noGrp="1"/>
          </p:cNvGraphicFramePr>
          <p:nvPr>
            <p:extLst>
              <p:ext uri="{D42A27DB-BD31-4B8C-83A1-F6EECF244321}">
                <p14:modId xmlns:p14="http://schemas.microsoft.com/office/powerpoint/2010/main" val="3131614611"/>
              </p:ext>
            </p:extLst>
          </p:nvPr>
        </p:nvGraphicFramePr>
        <p:xfrm>
          <a:off x="1048385" y="3336290"/>
          <a:ext cx="6041390" cy="1259840"/>
        </p:xfrm>
        <a:graphic>
          <a:graphicData uri="http://schemas.openxmlformats.org/drawingml/2006/table">
            <a:tbl>
              <a:tblPr firstRow="1" bandRow="1">
                <a:tableStyleId>{21E4AEA4-8DFA-4A89-87EB-49C32662AFE0}</a:tableStyleId>
              </a:tblPr>
              <a:tblGrid>
                <a:gridCol w="1460008">
                  <a:extLst>
                    <a:ext uri="{9D8B030D-6E8A-4147-A177-3AD203B41FA5}">
                      <a16:colId xmlns:a16="http://schemas.microsoft.com/office/drawing/2014/main" val="2323624458"/>
                    </a:ext>
                  </a:extLst>
                </a:gridCol>
                <a:gridCol w="1449666">
                  <a:extLst>
                    <a:ext uri="{9D8B030D-6E8A-4147-A177-3AD203B41FA5}">
                      <a16:colId xmlns:a16="http://schemas.microsoft.com/office/drawing/2014/main" val="2595004166"/>
                    </a:ext>
                  </a:extLst>
                </a:gridCol>
                <a:gridCol w="1562208">
                  <a:extLst>
                    <a:ext uri="{9D8B030D-6E8A-4147-A177-3AD203B41FA5}">
                      <a16:colId xmlns:a16="http://schemas.microsoft.com/office/drawing/2014/main" val="3005437653"/>
                    </a:ext>
                  </a:extLst>
                </a:gridCol>
                <a:gridCol w="1569508">
                  <a:extLst>
                    <a:ext uri="{9D8B030D-6E8A-4147-A177-3AD203B41FA5}">
                      <a16:colId xmlns:a16="http://schemas.microsoft.com/office/drawing/2014/main" val="411765564"/>
                    </a:ext>
                  </a:extLst>
                </a:gridCol>
              </a:tblGrid>
              <a:tr h="370840">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R2 Score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RMSE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MAE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14250444"/>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Selected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0.9706</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0.0321</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0.0217</a:t>
                      </a:r>
                    </a:p>
                  </a:txBody>
                  <a:tcPr marL="68580" marR="68580" marT="0" marB="0"/>
                </a:tc>
                <a:extLst>
                  <a:ext uri="{0D108BD9-81ED-4DB2-BD59-A6C34878D82A}">
                    <a16:rowId xmlns:a16="http://schemas.microsoft.com/office/drawing/2014/main" val="3097141288"/>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All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0.9638</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0.0356</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0.0251</a:t>
                      </a:r>
                    </a:p>
                  </a:txBody>
                  <a:tcPr marL="68580" marR="68580" marT="0" marB="0"/>
                </a:tc>
                <a:extLst>
                  <a:ext uri="{0D108BD9-81ED-4DB2-BD59-A6C34878D82A}">
                    <a16:rowId xmlns:a16="http://schemas.microsoft.com/office/drawing/2014/main" val="352978281"/>
                  </a:ext>
                </a:extLst>
              </a:tr>
            </a:tbl>
          </a:graphicData>
        </a:graphic>
      </p:graphicFrame>
    </p:spTree>
    <p:extLst>
      <p:ext uri="{BB962C8B-B14F-4D97-AF65-F5344CB8AC3E}">
        <p14:creationId xmlns:p14="http://schemas.microsoft.com/office/powerpoint/2010/main" val="341428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5" name="TextBox 4">
            <a:extLst>
              <a:ext uri="{FF2B5EF4-FFF2-40B4-BE49-F238E27FC236}">
                <a16:creationId xmlns:a16="http://schemas.microsoft.com/office/drawing/2014/main" id="{597BFB41-7883-4A9C-B8E9-4A13ECFF0C3F}"/>
              </a:ext>
            </a:extLst>
          </p:cNvPr>
          <p:cNvSpPr txBox="1"/>
          <p:nvPr/>
        </p:nvSpPr>
        <p:spPr>
          <a:xfrm>
            <a:off x="198120" y="399931"/>
            <a:ext cx="7612380" cy="2800767"/>
          </a:xfrm>
          <a:prstGeom prst="rect">
            <a:avLst/>
          </a:prstGeom>
          <a:noFill/>
        </p:spPr>
        <p:txBody>
          <a:bodyPr wrap="square">
            <a:spAutoFit/>
          </a:bodyPr>
          <a:lstStyle/>
          <a:p>
            <a:r>
              <a:rPr lang="en-US" b="1" u="sng" dirty="0">
                <a:latin typeface="Cambria" panose="02040503050406030204" pitchFamily="18" charset="0"/>
                <a:ea typeface="Cambria" panose="02040503050406030204" pitchFamily="18" charset="0"/>
              </a:rPr>
              <a:t>SUPPORT VECTOR MACHINE</a:t>
            </a:r>
            <a:endParaRPr lang="en-US" sz="1400" dirty="0">
              <a:effectLst/>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algn="just"/>
            <a:r>
              <a:rPr lang="en-US" dirty="0">
                <a:effectLst/>
                <a:latin typeface="Cambria" panose="02040503050406030204" pitchFamily="18" charset="0"/>
                <a:ea typeface="Cambria" panose="02040503050406030204" pitchFamily="18" charset="0"/>
                <a:cs typeface="Mangal" panose="02040503050203030202" pitchFamily="18" charset="0"/>
              </a:rPr>
              <a:t>The goal of the support vector machine algorithm is to discover a hyperplane in N-dimensional space (N refers to the number of features present in the dataset) that classifies the data points very distinctly. </a:t>
            </a:r>
            <a:r>
              <a:rPr lang="en-US" dirty="0">
                <a:effectLst/>
                <a:latin typeface="Cambria" panose="02040503050406030204" pitchFamily="18" charset="0"/>
                <a:ea typeface="Cambria" panose="02040503050406030204" pitchFamily="18" charset="0"/>
              </a:rPr>
              <a:t>To detach the two classes of information points, there are various possible hyperplanes that could be chosen. We will likely find a plane that has the best edge, i.e., the highest distance between data points of the two classes we are dissecting. Extending the edge distance gives some help so future data points can be organized with more assurance. </a:t>
            </a:r>
            <a:endParaRPr lang="en-US" dirty="0">
              <a:effectLst/>
              <a:latin typeface="Cambria" panose="02040503050406030204" pitchFamily="18" charset="0"/>
              <a:ea typeface="Cambria" panose="02040503050406030204" pitchFamily="18" charset="0"/>
              <a:cs typeface="Mangal" panose="02040503050203030202" pitchFamily="18" charset="0"/>
            </a:endParaRPr>
          </a:p>
          <a:p>
            <a:endParaRPr lang="en-US" sz="1800" dirty="0">
              <a:latin typeface="Times New Roman" panose="02020603050405020304" pitchFamily="18" charset="0"/>
              <a:ea typeface="Calibri" panose="020F0502020204030204" pitchFamily="34"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p:txBody>
      </p:sp>
      <p:pic>
        <p:nvPicPr>
          <p:cNvPr id="6" name="Picture 5">
            <a:extLst>
              <a:ext uri="{FF2B5EF4-FFF2-40B4-BE49-F238E27FC236}">
                <a16:creationId xmlns:a16="http://schemas.microsoft.com/office/drawing/2014/main" id="{AA2F855E-A7E9-4075-8D6D-433D0D7A5A84}"/>
              </a:ext>
            </a:extLst>
          </p:cNvPr>
          <p:cNvPicPr/>
          <p:nvPr/>
        </p:nvPicPr>
        <p:blipFill rotWithShape="1">
          <a:blip r:embed="rId3" cstate="print">
            <a:extLst>
              <a:ext uri="{28A0092B-C50C-407E-A947-70E740481C1C}">
                <a14:useLocalDpi xmlns:a14="http://schemas.microsoft.com/office/drawing/2010/main" val="0"/>
              </a:ext>
            </a:extLst>
          </a:blip>
          <a:srcRect b="10810"/>
          <a:stretch/>
        </p:blipFill>
        <p:spPr bwMode="auto">
          <a:xfrm>
            <a:off x="1971675" y="2571750"/>
            <a:ext cx="4604385" cy="2171819"/>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8993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8" name="TextBox 7">
            <a:extLst>
              <a:ext uri="{FF2B5EF4-FFF2-40B4-BE49-F238E27FC236}">
                <a16:creationId xmlns:a16="http://schemas.microsoft.com/office/drawing/2014/main" id="{893EDFD9-E3AF-4A8B-939D-19D003CD46EE}"/>
              </a:ext>
            </a:extLst>
          </p:cNvPr>
          <p:cNvSpPr txBox="1"/>
          <p:nvPr/>
        </p:nvSpPr>
        <p:spPr>
          <a:xfrm>
            <a:off x="1851660" y="2846070"/>
            <a:ext cx="4632960" cy="311496"/>
          </a:xfrm>
          <a:prstGeom prst="rect">
            <a:avLst/>
          </a:prstGeom>
          <a:noFill/>
        </p:spPr>
        <p:txBody>
          <a:bodyPr wrap="square">
            <a:spAutoFit/>
          </a:bodyPr>
          <a:lstStyle/>
          <a:p>
            <a:pPr algn="ctr">
              <a:lnSpc>
                <a:spcPct val="107000"/>
              </a:lnSpc>
              <a:spcAft>
                <a:spcPts val="800"/>
              </a:spcAft>
              <a:tabLst>
                <a:tab pos="704850" algn="l"/>
              </a:tabLst>
            </a:pPr>
            <a:r>
              <a:rPr lang="en-IN"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a:t>
            </a:r>
            <a:r>
              <a:rPr lang="en-IN"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 Model performance of Support Vector Machine.</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graphicFrame>
        <p:nvGraphicFramePr>
          <p:cNvPr id="9" name="Table 8">
            <a:extLst>
              <a:ext uri="{FF2B5EF4-FFF2-40B4-BE49-F238E27FC236}">
                <a16:creationId xmlns:a16="http://schemas.microsoft.com/office/drawing/2014/main" id="{318DBB16-D17E-4EF3-BCCF-7856DAA0BB07}"/>
              </a:ext>
            </a:extLst>
          </p:cNvPr>
          <p:cNvGraphicFramePr>
            <a:graphicFrameLocks noGrp="1"/>
          </p:cNvGraphicFramePr>
          <p:nvPr>
            <p:extLst>
              <p:ext uri="{D42A27DB-BD31-4B8C-83A1-F6EECF244321}">
                <p14:modId xmlns:p14="http://schemas.microsoft.com/office/powerpoint/2010/main" val="3555011244"/>
              </p:ext>
            </p:extLst>
          </p:nvPr>
        </p:nvGraphicFramePr>
        <p:xfrm>
          <a:off x="1087120" y="3404870"/>
          <a:ext cx="6041390" cy="1259840"/>
        </p:xfrm>
        <a:graphic>
          <a:graphicData uri="http://schemas.openxmlformats.org/drawingml/2006/table">
            <a:tbl>
              <a:tblPr firstRow="1" bandRow="1">
                <a:tableStyleId>{21E4AEA4-8DFA-4A89-87EB-49C32662AFE0}</a:tableStyleId>
              </a:tblPr>
              <a:tblGrid>
                <a:gridCol w="1460008">
                  <a:extLst>
                    <a:ext uri="{9D8B030D-6E8A-4147-A177-3AD203B41FA5}">
                      <a16:colId xmlns:a16="http://schemas.microsoft.com/office/drawing/2014/main" val="2323624458"/>
                    </a:ext>
                  </a:extLst>
                </a:gridCol>
                <a:gridCol w="1449666">
                  <a:extLst>
                    <a:ext uri="{9D8B030D-6E8A-4147-A177-3AD203B41FA5}">
                      <a16:colId xmlns:a16="http://schemas.microsoft.com/office/drawing/2014/main" val="2595004166"/>
                    </a:ext>
                  </a:extLst>
                </a:gridCol>
                <a:gridCol w="1562208">
                  <a:extLst>
                    <a:ext uri="{9D8B030D-6E8A-4147-A177-3AD203B41FA5}">
                      <a16:colId xmlns:a16="http://schemas.microsoft.com/office/drawing/2014/main" val="3005437653"/>
                    </a:ext>
                  </a:extLst>
                </a:gridCol>
                <a:gridCol w="1569508">
                  <a:extLst>
                    <a:ext uri="{9D8B030D-6E8A-4147-A177-3AD203B41FA5}">
                      <a16:colId xmlns:a16="http://schemas.microsoft.com/office/drawing/2014/main" val="411765564"/>
                    </a:ext>
                  </a:extLst>
                </a:gridCol>
              </a:tblGrid>
              <a:tr h="370840">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R2 Score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RMSE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MAE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14250444"/>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Selected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0.9033</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0.0582</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0.0474</a:t>
                      </a:r>
                    </a:p>
                  </a:txBody>
                  <a:tcPr marL="68580" marR="68580" marT="0" marB="0"/>
                </a:tc>
                <a:extLst>
                  <a:ext uri="{0D108BD9-81ED-4DB2-BD59-A6C34878D82A}">
                    <a16:rowId xmlns:a16="http://schemas.microsoft.com/office/drawing/2014/main" val="3097141288"/>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All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0.8982</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0.0597</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0.0478</a:t>
                      </a:r>
                    </a:p>
                  </a:txBody>
                  <a:tcPr marL="68580" marR="68580" marT="0" marB="0"/>
                </a:tc>
                <a:extLst>
                  <a:ext uri="{0D108BD9-81ED-4DB2-BD59-A6C34878D82A}">
                    <a16:rowId xmlns:a16="http://schemas.microsoft.com/office/drawing/2014/main" val="352978281"/>
                  </a:ext>
                </a:extLst>
              </a:tr>
            </a:tbl>
          </a:graphicData>
        </a:graphic>
      </p:graphicFrame>
      <p:pic>
        <p:nvPicPr>
          <p:cNvPr id="10" name="Picture 9">
            <a:extLst>
              <a:ext uri="{FF2B5EF4-FFF2-40B4-BE49-F238E27FC236}">
                <a16:creationId xmlns:a16="http://schemas.microsoft.com/office/drawing/2014/main" id="{33FE0157-818D-4B06-B72C-118CB084CC0A}"/>
              </a:ext>
            </a:extLst>
          </p:cNvPr>
          <p:cNvPicPr/>
          <p:nvPr/>
        </p:nvPicPr>
        <p:blipFill rotWithShape="1">
          <a:blip r:embed="rId3"/>
          <a:srcRect l="22038" t="41273" r="15278" b="17029"/>
          <a:stretch/>
        </p:blipFill>
        <p:spPr bwMode="auto">
          <a:xfrm>
            <a:off x="1087120" y="494030"/>
            <a:ext cx="6041390" cy="230632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511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83246F-0BE2-4C36-B1C5-CD16B4E4BAF0}"/>
                  </a:ext>
                </a:extLst>
              </p:cNvPr>
              <p:cNvSpPr txBox="1"/>
              <p:nvPr/>
            </p:nvSpPr>
            <p:spPr>
              <a:xfrm>
                <a:off x="198120" y="399931"/>
                <a:ext cx="7467600" cy="4030912"/>
              </a:xfrm>
              <a:prstGeom prst="rect">
                <a:avLst/>
              </a:prstGeom>
              <a:noFill/>
            </p:spPr>
            <p:txBody>
              <a:bodyPr wrap="square">
                <a:spAutoFit/>
              </a:bodyPr>
              <a:lstStyle/>
              <a:p>
                <a:r>
                  <a:rPr lang="en-US" b="1" u="sng" dirty="0">
                    <a:latin typeface="Times New Roman" panose="02020603050405020304" pitchFamily="18" charset="0"/>
                    <a:ea typeface="Calibri" panose="020F0502020204030204" pitchFamily="34" charset="0"/>
                    <a:cs typeface="Mangal" panose="02040503050203030202" pitchFamily="18" charset="0"/>
                  </a:rPr>
                  <a:t>LASSO REGRESSION</a:t>
                </a:r>
              </a:p>
              <a:p>
                <a:endParaRPr lang="en-US" b="1" u="sng" dirty="0">
                  <a:latin typeface="Times New Roman" panose="02020603050405020304" pitchFamily="18" charset="0"/>
                  <a:ea typeface="Calibri" panose="020F0502020204030204" pitchFamily="34" charset="0"/>
                  <a:cs typeface="Mangal" panose="02040503050203030202" pitchFamily="18" charset="0"/>
                </a:endParaRPr>
              </a:p>
              <a:p>
                <a:pPr algn="just">
                  <a:lnSpc>
                    <a:spcPct val="115000"/>
                  </a:lnSpc>
                  <a:spcAft>
                    <a:spcPts val="800"/>
                  </a:spcAft>
                </a:pPr>
                <a:r>
                  <a:rPr lang="en-IN" dirty="0">
                    <a:solidFill>
                      <a:srgbClr val="202124"/>
                    </a:solidFill>
                    <a:effectLst/>
                    <a:latin typeface="Cambria" panose="02040503050406030204" pitchFamily="18" charset="0"/>
                    <a:ea typeface="Cambria" panose="02040503050406030204" pitchFamily="18" charset="0"/>
                    <a:cs typeface="Mangal" panose="02040503050203030202" pitchFamily="18" charset="0"/>
                  </a:rPr>
                  <a:t>Least Absolute Shrinkage and Selection Operator or in short Lasso regression is a kind of linear regression that utilizes shrinkage, i.e., data points are shrunk towards a mid-point, as done when finding the mean. This model is particularly useful and suits well for models that show high levels of multicollinearity as is the case in this particular dataset. This algorithm executes L1 regularization, which adds a penalty that is equivalent to the absolute value of the degree of the coefficients. Lasso solutions are quadratic programming problems, that use the following formula:</a:t>
                </a:r>
              </a:p>
              <a:p>
                <a:pPr algn="just">
                  <a:lnSpc>
                    <a:spcPct val="115000"/>
                  </a:lnSpc>
                  <a:spcAft>
                    <a:spcPts val="800"/>
                  </a:spcAft>
                </a:pPr>
                <a:endParaRPr lang="en-IN" dirty="0">
                  <a:effectLst/>
                  <a:latin typeface="Cambria" panose="02040503050406030204" pitchFamily="18" charset="0"/>
                  <a:ea typeface="Cambria" panose="02040503050406030204" pitchFamily="18" charset="0"/>
                  <a:cs typeface="Mangal" panose="02040503050203030202" pitchFamily="18" charset="0"/>
                </a:endParaRPr>
              </a:p>
              <a:p>
                <a:pPr algn="just"/>
                <a14:m>
                  <m:oMathPara xmlns:m="http://schemas.openxmlformats.org/officeDocument/2006/math">
                    <m:oMathParaPr>
                      <m:jc m:val="centerGroup"/>
                    </m:oMathParaPr>
                    <m:oMath xmlns:m="http://schemas.openxmlformats.org/officeDocument/2006/math">
                      <m:nary>
                        <m:naryPr>
                          <m:chr m:val="∑"/>
                          <m:limLoc m:val="undOvr"/>
                          <m:ctrlP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e>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e>
                              <m:sSub>
                                <m:sSubPr>
                                  <m:ctrlP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sSub>
                                <m:sSubPr>
                                  <m:ctrlP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sSup>
                                <m:sSupPr>
                                  <m:ctrlP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λ</m:t>
                              </m:r>
                              <m:nary>
                                <m:naryPr>
                                  <m:chr m:val="∑"/>
                                  <m:limLoc m:val="undOvr"/>
                                  <m:ctrlPr>
                                    <a:rPr lang="en-IN" i="1">
                                      <a:solidFill>
                                        <a:srgbClr val="202124"/>
                                      </a:solidFill>
                                      <a:effectLst/>
                                      <a:latin typeface="Cambria Math" panose="02040503050406030204" pitchFamily="18" charset="0"/>
                                      <a:cs typeface="Times New Roman" panose="02020603050405020304" pitchFamily="18" charset="0"/>
                                    </a:rPr>
                                  </m:ctrlPr>
                                </m:naryPr>
                                <m:sub>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𝑝</m:t>
                                  </m:r>
                                </m:sup>
                                <m:e>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solidFill>
                                            <a:srgbClr val="202124"/>
                                          </a:solidFill>
                                          <a:effectLst/>
                                          <a:latin typeface="Cambria Math" panose="02040503050406030204" pitchFamily="18" charset="0"/>
                                          <a:cs typeface="Times New Roman" panose="02020603050405020304" pitchFamily="18" charset="0"/>
                                        </a:rPr>
                                      </m:ctrlPr>
                                    </m:sSubPr>
                                    <m:e>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IN" i="1">
                                      <a:solidFill>
                                        <a:srgbClr val="202124"/>
                                      </a:solidFill>
                                      <a:effectLst/>
                                      <a:latin typeface="Cambria Math" panose="02040503050406030204" pitchFamily="18" charset="0"/>
                                      <a:ea typeface="Calibri" panose="020F0502020204030204" pitchFamily="34" charset="0"/>
                                      <a:cs typeface="Times New Roman" panose="02020603050405020304" pitchFamily="18" charset="0"/>
                                    </a:rPr>
                                    <m:t>|</m:t>
                                  </m:r>
                                </m:e>
                              </m:nary>
                              <m:r>
                                <a:rPr lang="en-IN" i="1">
                                  <a:solidFill>
                                    <a:srgbClr val="202124"/>
                                  </a:solidFill>
                                  <a:effectLst/>
                                  <a:latin typeface="Cambria Math" panose="02040503050406030204" pitchFamily="18" charset="0"/>
                                  <a:ea typeface="Times New Roman" panose="02020603050405020304" pitchFamily="18" charset="0"/>
                                  <a:cs typeface="Times New Roman" panose="02020603050405020304" pitchFamily="18" charset="0"/>
                                </a:rPr>
                                <m:t> </m:t>
                              </m:r>
                            </m:e>
                          </m:nary>
                        </m:e>
                      </m:nary>
                    </m:oMath>
                  </m:oMathPara>
                </a14:m>
                <a:endParaRPr lang="en-US" b="1" u="sng" dirty="0">
                  <a:latin typeface="Cambria" panose="02040503050406030204" pitchFamily="18" charset="0"/>
                  <a:ea typeface="Cambria" panose="02040503050406030204" pitchFamily="18"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p:txBody>
          </p:sp>
        </mc:Choice>
        <mc:Fallback xmlns="">
          <p:sp>
            <p:nvSpPr>
              <p:cNvPr id="4" name="TextBox 3">
                <a:extLst>
                  <a:ext uri="{FF2B5EF4-FFF2-40B4-BE49-F238E27FC236}">
                    <a16:creationId xmlns:a16="http://schemas.microsoft.com/office/drawing/2014/main" id="{9983246F-0BE2-4C36-B1C5-CD16B4E4BAF0}"/>
                  </a:ext>
                </a:extLst>
              </p:cNvPr>
              <p:cNvSpPr txBox="1">
                <a:spLocks noRot="1" noChangeAspect="1" noMove="1" noResize="1" noEditPoints="1" noAdjustHandles="1" noChangeArrowheads="1" noChangeShapeType="1" noTextEdit="1"/>
              </p:cNvSpPr>
              <p:nvPr/>
            </p:nvSpPr>
            <p:spPr>
              <a:xfrm>
                <a:off x="198120" y="399931"/>
                <a:ext cx="7467600" cy="4030912"/>
              </a:xfrm>
              <a:prstGeom prst="rect">
                <a:avLst/>
              </a:prstGeom>
              <a:blipFill>
                <a:blip r:embed="rId3"/>
                <a:stretch>
                  <a:fillRect l="-245" t="-303" r="-163"/>
                </a:stretch>
              </a:blipFill>
            </p:spPr>
            <p:txBody>
              <a:bodyPr/>
              <a:lstStyle/>
              <a:p>
                <a:r>
                  <a:rPr lang="en-IN">
                    <a:noFill/>
                  </a:rPr>
                  <a:t> </a:t>
                </a:r>
              </a:p>
            </p:txBody>
          </p:sp>
        </mc:Fallback>
      </mc:AlternateContent>
    </p:spTree>
    <p:extLst>
      <p:ext uri="{BB962C8B-B14F-4D97-AF65-F5344CB8AC3E}">
        <p14:creationId xmlns:p14="http://schemas.microsoft.com/office/powerpoint/2010/main" val="1720528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5" name="TextBox 4">
            <a:extLst>
              <a:ext uri="{FF2B5EF4-FFF2-40B4-BE49-F238E27FC236}">
                <a16:creationId xmlns:a16="http://schemas.microsoft.com/office/drawing/2014/main" id="{30577E44-C4E1-4BA9-AE53-3F152BE29E3A}"/>
              </a:ext>
            </a:extLst>
          </p:cNvPr>
          <p:cNvSpPr txBox="1"/>
          <p:nvPr/>
        </p:nvSpPr>
        <p:spPr>
          <a:xfrm>
            <a:off x="1783080" y="2790479"/>
            <a:ext cx="4632960" cy="311496"/>
          </a:xfrm>
          <a:prstGeom prst="rect">
            <a:avLst/>
          </a:prstGeom>
          <a:noFill/>
        </p:spPr>
        <p:txBody>
          <a:bodyPr wrap="square">
            <a:spAutoFit/>
          </a:bodyPr>
          <a:lstStyle/>
          <a:p>
            <a:pPr algn="ctr">
              <a:lnSpc>
                <a:spcPct val="107000"/>
              </a:lnSpc>
              <a:spcAft>
                <a:spcPts val="800"/>
              </a:spcAft>
              <a:tabLst>
                <a:tab pos="704850" algn="l"/>
              </a:tabLst>
            </a:pPr>
            <a:r>
              <a:rPr lang="en-IN"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a:t>
            </a:r>
            <a:r>
              <a:rPr lang="en-IN"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 Model performance of Lasso Regression.</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graphicFrame>
        <p:nvGraphicFramePr>
          <p:cNvPr id="6" name="Table 8">
            <a:extLst>
              <a:ext uri="{FF2B5EF4-FFF2-40B4-BE49-F238E27FC236}">
                <a16:creationId xmlns:a16="http://schemas.microsoft.com/office/drawing/2014/main" id="{599F1020-09BB-42EC-8981-E97DF0F6520D}"/>
              </a:ext>
            </a:extLst>
          </p:cNvPr>
          <p:cNvGraphicFramePr>
            <a:graphicFrameLocks noGrp="1"/>
          </p:cNvGraphicFramePr>
          <p:nvPr>
            <p:extLst>
              <p:ext uri="{D42A27DB-BD31-4B8C-83A1-F6EECF244321}">
                <p14:modId xmlns:p14="http://schemas.microsoft.com/office/powerpoint/2010/main" val="1344458612"/>
              </p:ext>
            </p:extLst>
          </p:nvPr>
        </p:nvGraphicFramePr>
        <p:xfrm>
          <a:off x="1018540" y="3435350"/>
          <a:ext cx="6041390" cy="1229804"/>
        </p:xfrm>
        <a:graphic>
          <a:graphicData uri="http://schemas.openxmlformats.org/drawingml/2006/table">
            <a:tbl>
              <a:tblPr firstRow="1" bandRow="1">
                <a:tableStyleId>{21E4AEA4-8DFA-4A89-87EB-49C32662AFE0}</a:tableStyleId>
              </a:tblPr>
              <a:tblGrid>
                <a:gridCol w="1460008">
                  <a:extLst>
                    <a:ext uri="{9D8B030D-6E8A-4147-A177-3AD203B41FA5}">
                      <a16:colId xmlns:a16="http://schemas.microsoft.com/office/drawing/2014/main" val="2323624458"/>
                    </a:ext>
                  </a:extLst>
                </a:gridCol>
                <a:gridCol w="1449666">
                  <a:extLst>
                    <a:ext uri="{9D8B030D-6E8A-4147-A177-3AD203B41FA5}">
                      <a16:colId xmlns:a16="http://schemas.microsoft.com/office/drawing/2014/main" val="2595004166"/>
                    </a:ext>
                  </a:extLst>
                </a:gridCol>
                <a:gridCol w="1562208">
                  <a:extLst>
                    <a:ext uri="{9D8B030D-6E8A-4147-A177-3AD203B41FA5}">
                      <a16:colId xmlns:a16="http://schemas.microsoft.com/office/drawing/2014/main" val="3005437653"/>
                    </a:ext>
                  </a:extLst>
                </a:gridCol>
                <a:gridCol w="1569508">
                  <a:extLst>
                    <a:ext uri="{9D8B030D-6E8A-4147-A177-3AD203B41FA5}">
                      <a16:colId xmlns:a16="http://schemas.microsoft.com/office/drawing/2014/main" val="411765564"/>
                    </a:ext>
                  </a:extLst>
                </a:gridCol>
              </a:tblGrid>
              <a:tr h="370840">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R2 Score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RMSE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MAE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14250444"/>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Selected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0.7929</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0.0853</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0.0627</a:t>
                      </a:r>
                    </a:p>
                  </a:txBody>
                  <a:tcPr marL="68580" marR="68580" marT="0" marB="0"/>
                </a:tc>
                <a:extLst>
                  <a:ext uri="{0D108BD9-81ED-4DB2-BD59-A6C34878D82A}">
                    <a16:rowId xmlns:a16="http://schemas.microsoft.com/office/drawing/2014/main" val="3097141288"/>
                  </a:ext>
                </a:extLst>
              </a:tr>
              <a:tr h="340804">
                <a:tc>
                  <a:txBody>
                    <a:bodyPr/>
                    <a:lstStyle/>
                    <a:p>
                      <a:r>
                        <a:rPr lang="en-US" dirty="0">
                          <a:solidFill>
                            <a:schemeClr val="tx2">
                              <a:lumMod val="10000"/>
                            </a:schemeClr>
                          </a:solidFill>
                          <a:latin typeface="Cambria" panose="02040503050406030204" pitchFamily="18" charset="0"/>
                          <a:ea typeface="Cambria" panose="02040503050406030204" pitchFamily="18" charset="0"/>
                        </a:rPr>
                        <a:t>All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0.8146</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0.0806</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0.0588</a:t>
                      </a:r>
                    </a:p>
                  </a:txBody>
                  <a:tcPr marL="68580" marR="68580" marT="0" marB="0"/>
                </a:tc>
                <a:extLst>
                  <a:ext uri="{0D108BD9-81ED-4DB2-BD59-A6C34878D82A}">
                    <a16:rowId xmlns:a16="http://schemas.microsoft.com/office/drawing/2014/main" val="352978281"/>
                  </a:ext>
                </a:extLst>
              </a:tr>
            </a:tbl>
          </a:graphicData>
        </a:graphic>
      </p:graphicFrame>
      <p:pic>
        <p:nvPicPr>
          <p:cNvPr id="7" name="Picture 6">
            <a:extLst>
              <a:ext uri="{FF2B5EF4-FFF2-40B4-BE49-F238E27FC236}">
                <a16:creationId xmlns:a16="http://schemas.microsoft.com/office/drawing/2014/main" id="{11204A24-0274-4927-8687-17EAA87CC98F}"/>
              </a:ext>
            </a:extLst>
          </p:cNvPr>
          <p:cNvPicPr/>
          <p:nvPr/>
        </p:nvPicPr>
        <p:blipFill rotWithShape="1">
          <a:blip r:embed="rId3"/>
          <a:srcRect l="21779" t="36154" r="14897" b="22755"/>
          <a:stretch/>
        </p:blipFill>
        <p:spPr bwMode="auto">
          <a:xfrm>
            <a:off x="965200" y="524510"/>
            <a:ext cx="6148070" cy="224409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0261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1. Introduction</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p:txBody>
          <a:bodyPr/>
          <a:lstStyle/>
          <a:p>
            <a:r>
              <a:rPr lang="en-US" sz="1800" i="1" dirty="0">
                <a:latin typeface="Cambria" panose="02040503050406030204" pitchFamily="18" charset="0"/>
                <a:ea typeface="Cambria" panose="02040503050406030204" pitchFamily="18" charset="0"/>
              </a:rPr>
              <a:t>Learning about the motivation behind our project.</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1404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 name="TextBox 2">
            <a:extLst>
              <a:ext uri="{FF2B5EF4-FFF2-40B4-BE49-F238E27FC236}">
                <a16:creationId xmlns:a16="http://schemas.microsoft.com/office/drawing/2014/main" id="{26F9D22E-474A-4876-95B0-D302FF01C93D}"/>
              </a:ext>
            </a:extLst>
          </p:cNvPr>
          <p:cNvSpPr txBox="1"/>
          <p:nvPr/>
        </p:nvSpPr>
        <p:spPr>
          <a:xfrm>
            <a:off x="198120" y="399931"/>
            <a:ext cx="7513320" cy="3283463"/>
          </a:xfrm>
          <a:prstGeom prst="rect">
            <a:avLst/>
          </a:prstGeom>
          <a:noFill/>
        </p:spPr>
        <p:txBody>
          <a:bodyPr wrap="square">
            <a:spAutoFit/>
          </a:bodyPr>
          <a:lstStyle/>
          <a:p>
            <a:r>
              <a:rPr lang="en-US" b="1" u="sng" dirty="0">
                <a:latin typeface="Times New Roman" panose="02020603050405020304" pitchFamily="18" charset="0"/>
                <a:ea typeface="Calibri" panose="020F0502020204030204" pitchFamily="34" charset="0"/>
                <a:cs typeface="Mangal" panose="02040503050203030202" pitchFamily="18" charset="0"/>
              </a:rPr>
              <a:t>GRADIENT DESCENT</a:t>
            </a:r>
          </a:p>
          <a:p>
            <a:endParaRPr lang="en-US" b="1" u="sng" dirty="0">
              <a:latin typeface="Times New Roman" panose="02020603050405020304" pitchFamily="18" charset="0"/>
              <a:ea typeface="Calibri" panose="020F0502020204030204" pitchFamily="34" charset="0"/>
              <a:cs typeface="Mangal" panose="02040503050203030202" pitchFamily="18" charset="0"/>
            </a:endParaRPr>
          </a:p>
          <a:p>
            <a:pPr algn="just">
              <a:lnSpc>
                <a:spcPct val="115000"/>
              </a:lnSpc>
              <a:spcAft>
                <a:spcPts val="800"/>
              </a:spcAft>
            </a:pPr>
            <a:r>
              <a:rPr lang="en-US" dirty="0">
                <a:latin typeface="Cambria" panose="02040503050406030204" pitchFamily="18" charset="0"/>
                <a:ea typeface="Cambria" panose="02040503050406030204" pitchFamily="18" charset="0"/>
              </a:rPr>
              <a:t>Gradient Descent</a:t>
            </a:r>
            <a:r>
              <a:rPr lang="en-US" dirty="0">
                <a:effectLst/>
                <a:latin typeface="Cambria" panose="02040503050406030204" pitchFamily="18" charset="0"/>
                <a:ea typeface="Cambria" panose="02040503050406030204" pitchFamily="18" charset="0"/>
              </a:rPr>
              <a:t> finds the coefficients that minimize the cost function as far as possible by identifying a local minimum of the differentiable function. It begins by characterizing the initial parameter values and then uses analytics and calculus to iteratively change the values so that they limit the given cost function. Gradient descent can also be defined as the slope of any given function. The greater the gradient, the greater the slope, and thus the faster the model's learning rate. When the slope reaches zero, the model stops learning. As a result, we can argue that a gradient is simply the partial derivate with regard to the introduced values. </a:t>
            </a:r>
            <a:endParaRPr lang="en-IN" dirty="0">
              <a:effectLst/>
              <a:latin typeface="Cambria" panose="02040503050406030204" pitchFamily="18" charset="0"/>
              <a:ea typeface="Cambria" panose="02040503050406030204" pitchFamily="18" charset="0"/>
              <a:cs typeface="Mangal" panose="02040503050203030202" pitchFamily="18" charset="0"/>
            </a:endParaRPr>
          </a:p>
          <a:p>
            <a:pPr algn="just"/>
            <a:endParaRPr lang="en-US" b="1" u="sng" dirty="0">
              <a:latin typeface="Cambria" panose="02040503050406030204" pitchFamily="18" charset="0"/>
              <a:ea typeface="Cambria" panose="02040503050406030204" pitchFamily="18"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p:txBody>
      </p:sp>
      <p:pic>
        <p:nvPicPr>
          <p:cNvPr id="5" name="Picture 4" descr="gradient descent convex function">
            <a:extLst>
              <a:ext uri="{FF2B5EF4-FFF2-40B4-BE49-F238E27FC236}">
                <a16:creationId xmlns:a16="http://schemas.microsoft.com/office/drawing/2014/main" id="{582F6E90-34C3-4627-8752-6CC4FC6116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976" y="2872740"/>
            <a:ext cx="2730024" cy="2042456"/>
          </a:xfrm>
          <a:prstGeom prst="rect">
            <a:avLst/>
          </a:prstGeom>
          <a:noFill/>
          <a:ln>
            <a:solidFill>
              <a:schemeClr val="tx1"/>
            </a:solidFill>
          </a:ln>
        </p:spPr>
      </p:pic>
    </p:spTree>
    <p:extLst>
      <p:ext uri="{BB962C8B-B14F-4D97-AF65-F5344CB8AC3E}">
        <p14:creationId xmlns:p14="http://schemas.microsoft.com/office/powerpoint/2010/main" val="1780097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4" name="TextBox 3">
            <a:extLst>
              <a:ext uri="{FF2B5EF4-FFF2-40B4-BE49-F238E27FC236}">
                <a16:creationId xmlns:a16="http://schemas.microsoft.com/office/drawing/2014/main" id="{372770D7-E96A-4D9B-81AA-D888069B69AC}"/>
              </a:ext>
            </a:extLst>
          </p:cNvPr>
          <p:cNvSpPr txBox="1"/>
          <p:nvPr/>
        </p:nvSpPr>
        <p:spPr>
          <a:xfrm>
            <a:off x="1828800" y="2759999"/>
            <a:ext cx="4632960" cy="311496"/>
          </a:xfrm>
          <a:prstGeom prst="rect">
            <a:avLst/>
          </a:prstGeom>
          <a:noFill/>
        </p:spPr>
        <p:txBody>
          <a:bodyPr wrap="square">
            <a:spAutoFit/>
          </a:bodyPr>
          <a:lstStyle/>
          <a:p>
            <a:pPr algn="ctr">
              <a:lnSpc>
                <a:spcPct val="107000"/>
              </a:lnSpc>
              <a:spcAft>
                <a:spcPts val="800"/>
              </a:spcAft>
              <a:tabLst>
                <a:tab pos="704850" algn="l"/>
              </a:tabLst>
            </a:pPr>
            <a:r>
              <a:rPr lang="en-IN" sz="1400" b="1"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a:t>
            </a:r>
            <a:r>
              <a:rPr lang="en-IN"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 Model performance of Gradient Descent.</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graphicFrame>
        <p:nvGraphicFramePr>
          <p:cNvPr id="6" name="Table 8">
            <a:extLst>
              <a:ext uri="{FF2B5EF4-FFF2-40B4-BE49-F238E27FC236}">
                <a16:creationId xmlns:a16="http://schemas.microsoft.com/office/drawing/2014/main" id="{625270B9-4814-4B4C-B805-746AB903A8D4}"/>
              </a:ext>
            </a:extLst>
          </p:cNvPr>
          <p:cNvGraphicFramePr>
            <a:graphicFrameLocks noGrp="1"/>
          </p:cNvGraphicFramePr>
          <p:nvPr>
            <p:extLst>
              <p:ext uri="{D42A27DB-BD31-4B8C-83A1-F6EECF244321}">
                <p14:modId xmlns:p14="http://schemas.microsoft.com/office/powerpoint/2010/main" val="1182091477"/>
              </p:ext>
            </p:extLst>
          </p:nvPr>
        </p:nvGraphicFramePr>
        <p:xfrm>
          <a:off x="1064260" y="3404870"/>
          <a:ext cx="6041390" cy="1229804"/>
        </p:xfrm>
        <a:graphic>
          <a:graphicData uri="http://schemas.openxmlformats.org/drawingml/2006/table">
            <a:tbl>
              <a:tblPr firstRow="1" bandRow="1">
                <a:tableStyleId>{21E4AEA4-8DFA-4A89-87EB-49C32662AFE0}</a:tableStyleId>
              </a:tblPr>
              <a:tblGrid>
                <a:gridCol w="1460008">
                  <a:extLst>
                    <a:ext uri="{9D8B030D-6E8A-4147-A177-3AD203B41FA5}">
                      <a16:colId xmlns:a16="http://schemas.microsoft.com/office/drawing/2014/main" val="2323624458"/>
                    </a:ext>
                  </a:extLst>
                </a:gridCol>
                <a:gridCol w="1449666">
                  <a:extLst>
                    <a:ext uri="{9D8B030D-6E8A-4147-A177-3AD203B41FA5}">
                      <a16:colId xmlns:a16="http://schemas.microsoft.com/office/drawing/2014/main" val="2595004166"/>
                    </a:ext>
                  </a:extLst>
                </a:gridCol>
                <a:gridCol w="1562208">
                  <a:extLst>
                    <a:ext uri="{9D8B030D-6E8A-4147-A177-3AD203B41FA5}">
                      <a16:colId xmlns:a16="http://schemas.microsoft.com/office/drawing/2014/main" val="3005437653"/>
                    </a:ext>
                  </a:extLst>
                </a:gridCol>
                <a:gridCol w="1569508">
                  <a:extLst>
                    <a:ext uri="{9D8B030D-6E8A-4147-A177-3AD203B41FA5}">
                      <a16:colId xmlns:a16="http://schemas.microsoft.com/office/drawing/2014/main" val="411765564"/>
                    </a:ext>
                  </a:extLst>
                </a:gridCol>
              </a:tblGrid>
              <a:tr h="370840">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R2 Score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RMSE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MAE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14250444"/>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Selected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0.6721</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0.1073</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0.0883</a:t>
                      </a:r>
                    </a:p>
                  </a:txBody>
                  <a:tcPr marL="68580" marR="68580" marT="0" marB="0"/>
                </a:tc>
                <a:extLst>
                  <a:ext uri="{0D108BD9-81ED-4DB2-BD59-A6C34878D82A}">
                    <a16:rowId xmlns:a16="http://schemas.microsoft.com/office/drawing/2014/main" val="3097141288"/>
                  </a:ext>
                </a:extLst>
              </a:tr>
              <a:tr h="340804">
                <a:tc>
                  <a:txBody>
                    <a:bodyPr/>
                    <a:lstStyle/>
                    <a:p>
                      <a:r>
                        <a:rPr lang="en-US" dirty="0">
                          <a:solidFill>
                            <a:schemeClr val="tx2">
                              <a:lumMod val="10000"/>
                            </a:schemeClr>
                          </a:solidFill>
                          <a:latin typeface="Cambria" panose="02040503050406030204" pitchFamily="18" charset="0"/>
                          <a:ea typeface="Cambria" panose="02040503050406030204" pitchFamily="18" charset="0"/>
                        </a:rPr>
                        <a:t>All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0.7373</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0.0960</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0.0790</a:t>
                      </a:r>
                    </a:p>
                  </a:txBody>
                  <a:tcPr marL="68580" marR="68580" marT="0" marB="0"/>
                </a:tc>
                <a:extLst>
                  <a:ext uri="{0D108BD9-81ED-4DB2-BD59-A6C34878D82A}">
                    <a16:rowId xmlns:a16="http://schemas.microsoft.com/office/drawing/2014/main" val="352978281"/>
                  </a:ext>
                </a:extLst>
              </a:tr>
            </a:tbl>
          </a:graphicData>
        </a:graphic>
      </p:graphicFrame>
      <p:pic>
        <p:nvPicPr>
          <p:cNvPr id="7" name="Picture 6">
            <a:extLst>
              <a:ext uri="{FF2B5EF4-FFF2-40B4-BE49-F238E27FC236}">
                <a16:creationId xmlns:a16="http://schemas.microsoft.com/office/drawing/2014/main" id="{5E331DCB-4CBD-432D-8C02-70F037310F3A}"/>
              </a:ext>
            </a:extLst>
          </p:cNvPr>
          <p:cNvPicPr/>
          <p:nvPr/>
        </p:nvPicPr>
        <p:blipFill rotWithShape="1">
          <a:blip r:embed="rId3"/>
          <a:srcRect l="22148" t="41913" r="15198" b="16566"/>
          <a:stretch/>
        </p:blipFill>
        <p:spPr bwMode="auto">
          <a:xfrm>
            <a:off x="1134110" y="453235"/>
            <a:ext cx="5971540" cy="2306764"/>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4719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4" name="TextBox 3">
            <a:extLst>
              <a:ext uri="{FF2B5EF4-FFF2-40B4-BE49-F238E27FC236}">
                <a16:creationId xmlns:a16="http://schemas.microsoft.com/office/drawing/2014/main" id="{BE00AC20-8E07-464B-B360-53F5BFFDAD56}"/>
              </a:ext>
            </a:extLst>
          </p:cNvPr>
          <p:cNvSpPr txBox="1"/>
          <p:nvPr/>
        </p:nvSpPr>
        <p:spPr>
          <a:xfrm>
            <a:off x="198120" y="399931"/>
            <a:ext cx="7559040" cy="3385542"/>
          </a:xfrm>
          <a:prstGeom prst="rect">
            <a:avLst/>
          </a:prstGeom>
          <a:noFill/>
        </p:spPr>
        <p:txBody>
          <a:bodyPr wrap="square">
            <a:spAutoFit/>
          </a:bodyPr>
          <a:lstStyle/>
          <a:p>
            <a:pPr algn="just"/>
            <a:r>
              <a:rPr lang="en-IN" b="1" u="sng" dirty="0">
                <a:solidFill>
                  <a:srgbClr val="202124"/>
                </a:solidFill>
                <a:effectLst/>
                <a:latin typeface="Cambria" panose="02040503050406030204" pitchFamily="18" charset="0"/>
                <a:ea typeface="Cambria" panose="02040503050406030204" pitchFamily="18" charset="0"/>
              </a:rPr>
              <a:t>LONG SHORT TERM MEMORY (LSTM)</a:t>
            </a:r>
          </a:p>
          <a:p>
            <a:pPr algn="just"/>
            <a:endParaRPr lang="en-IN" dirty="0">
              <a:solidFill>
                <a:srgbClr val="202124"/>
              </a:solidFill>
              <a:effectLst/>
              <a:latin typeface="Cambria" panose="02040503050406030204" pitchFamily="18" charset="0"/>
              <a:ea typeface="Cambria" panose="02040503050406030204" pitchFamily="18" charset="0"/>
            </a:endParaRPr>
          </a:p>
          <a:p>
            <a:pPr algn="just"/>
            <a:r>
              <a:rPr lang="en-IN" dirty="0">
                <a:solidFill>
                  <a:srgbClr val="202124"/>
                </a:solidFill>
                <a:effectLst/>
                <a:latin typeface="Cambria" panose="02040503050406030204" pitchFamily="18" charset="0"/>
                <a:ea typeface="Cambria" panose="02040503050406030204" pitchFamily="18" charset="0"/>
              </a:rPr>
              <a:t>Long short-term memory (LSTM) is a type of recurrent neural network (RNN) that is capable of long-term dependence. </a:t>
            </a:r>
            <a:r>
              <a:rPr lang="en-IN" dirty="0">
                <a:solidFill>
                  <a:srgbClr val="202124"/>
                </a:solidFill>
                <a:effectLst/>
                <a:latin typeface="Cambria" panose="02040503050406030204" pitchFamily="18" charset="0"/>
                <a:ea typeface="Cambria" panose="02040503050406030204" pitchFamily="18" charset="0"/>
                <a:cs typeface="Mangal" panose="02040503050203030202" pitchFamily="18" charset="0"/>
              </a:rPr>
              <a:t>RNN is simply a generalized feedforward neural network with internal memory. RNN is recurrent in nature, as the name implies, and so performs the exact function for all data inputs, although the output of the current input is significantly dependent on prior calculations. </a:t>
            </a:r>
            <a:r>
              <a:rPr lang="en-IN" dirty="0">
                <a:solidFill>
                  <a:srgbClr val="000000"/>
                </a:solidFill>
                <a:effectLst/>
                <a:latin typeface="Cambria" panose="02040503050406030204" pitchFamily="18" charset="0"/>
                <a:ea typeface="Cambria" panose="02040503050406030204" pitchFamily="18" charset="0"/>
                <a:cs typeface="Mangal" panose="02040503050203030202" pitchFamily="18" charset="0"/>
              </a:rPr>
              <a:t>Unlike other standard feedforward neural organizations, LSTM has feedback connections. It cannot only cycle single information points that are the particular data points. Such a network is used to process and predict problems involving time series and other complex problems such as this one. LSTM, being a modification of RNN, helps resolve one of the major problems faced on any RNN network, which is the vanishing gradient problem. </a:t>
            </a:r>
            <a:endParaRPr lang="en-IN" dirty="0">
              <a:effectLst/>
              <a:latin typeface="Cambria" panose="02040503050406030204" pitchFamily="18" charset="0"/>
              <a:ea typeface="Cambria" panose="02040503050406030204" pitchFamily="18" charset="0"/>
              <a:cs typeface="Mangal" panose="02040503050203030202" pitchFamily="18" charset="0"/>
            </a:endParaRPr>
          </a:p>
          <a:p>
            <a:pPr algn="just"/>
            <a:endParaRPr lang="en-US" b="1" u="sng" dirty="0">
              <a:latin typeface="Cambria" panose="02040503050406030204" pitchFamily="18" charset="0"/>
              <a:ea typeface="Cambria" panose="02040503050406030204" pitchFamily="18"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p:txBody>
      </p:sp>
      <p:pic>
        <p:nvPicPr>
          <p:cNvPr id="6" name="Picture 5">
            <a:extLst>
              <a:ext uri="{FF2B5EF4-FFF2-40B4-BE49-F238E27FC236}">
                <a16:creationId xmlns:a16="http://schemas.microsoft.com/office/drawing/2014/main" id="{D5FD92EE-0045-4BE1-B08D-73392703C9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223" y="3017520"/>
            <a:ext cx="2928937" cy="1953894"/>
          </a:xfrm>
          <a:prstGeom prst="rect">
            <a:avLst/>
          </a:prstGeom>
          <a:noFill/>
          <a:ln>
            <a:solidFill>
              <a:schemeClr val="tx1"/>
            </a:solidFill>
          </a:ln>
        </p:spPr>
      </p:pic>
    </p:spTree>
    <p:extLst>
      <p:ext uri="{BB962C8B-B14F-4D97-AF65-F5344CB8AC3E}">
        <p14:creationId xmlns:p14="http://schemas.microsoft.com/office/powerpoint/2010/main" val="4244489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5" name="TextBox 4">
            <a:extLst>
              <a:ext uri="{FF2B5EF4-FFF2-40B4-BE49-F238E27FC236}">
                <a16:creationId xmlns:a16="http://schemas.microsoft.com/office/drawing/2014/main" id="{34437880-3972-4FAC-B571-3F87609DC497}"/>
              </a:ext>
            </a:extLst>
          </p:cNvPr>
          <p:cNvSpPr txBox="1"/>
          <p:nvPr/>
        </p:nvSpPr>
        <p:spPr>
          <a:xfrm>
            <a:off x="1757289" y="2738311"/>
            <a:ext cx="4632960" cy="311496"/>
          </a:xfrm>
          <a:prstGeom prst="rect">
            <a:avLst/>
          </a:prstGeom>
          <a:noFill/>
        </p:spPr>
        <p:txBody>
          <a:bodyPr wrap="square">
            <a:spAutoFit/>
          </a:bodyPr>
          <a:lstStyle/>
          <a:p>
            <a:pPr algn="ctr">
              <a:lnSpc>
                <a:spcPct val="107000"/>
              </a:lnSpc>
              <a:spcAft>
                <a:spcPts val="800"/>
              </a:spcAft>
              <a:tabLst>
                <a:tab pos="704850" algn="l"/>
              </a:tabLst>
            </a:pPr>
            <a:r>
              <a:rPr lang="en-IN" sz="1400" i="1"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Figure: Model performance of LSTM.</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p:txBody>
      </p:sp>
      <p:graphicFrame>
        <p:nvGraphicFramePr>
          <p:cNvPr id="8" name="Table 8">
            <a:extLst>
              <a:ext uri="{FF2B5EF4-FFF2-40B4-BE49-F238E27FC236}">
                <a16:creationId xmlns:a16="http://schemas.microsoft.com/office/drawing/2014/main" id="{FA0601EA-5C02-4D5B-8236-3EFD6D542CC6}"/>
              </a:ext>
            </a:extLst>
          </p:cNvPr>
          <p:cNvGraphicFramePr>
            <a:graphicFrameLocks noGrp="1"/>
          </p:cNvGraphicFramePr>
          <p:nvPr>
            <p:extLst>
              <p:ext uri="{D42A27DB-BD31-4B8C-83A1-F6EECF244321}">
                <p14:modId xmlns:p14="http://schemas.microsoft.com/office/powerpoint/2010/main" val="4187574131"/>
              </p:ext>
            </p:extLst>
          </p:nvPr>
        </p:nvGraphicFramePr>
        <p:xfrm>
          <a:off x="992749" y="3383182"/>
          <a:ext cx="6041390" cy="1193800"/>
        </p:xfrm>
        <a:graphic>
          <a:graphicData uri="http://schemas.openxmlformats.org/drawingml/2006/table">
            <a:tbl>
              <a:tblPr firstRow="1" bandRow="1">
                <a:tableStyleId>{21E4AEA4-8DFA-4A89-87EB-49C32662AFE0}</a:tableStyleId>
              </a:tblPr>
              <a:tblGrid>
                <a:gridCol w="1460008">
                  <a:extLst>
                    <a:ext uri="{9D8B030D-6E8A-4147-A177-3AD203B41FA5}">
                      <a16:colId xmlns:a16="http://schemas.microsoft.com/office/drawing/2014/main" val="2323624458"/>
                    </a:ext>
                  </a:extLst>
                </a:gridCol>
                <a:gridCol w="1449666">
                  <a:extLst>
                    <a:ext uri="{9D8B030D-6E8A-4147-A177-3AD203B41FA5}">
                      <a16:colId xmlns:a16="http://schemas.microsoft.com/office/drawing/2014/main" val="2595004166"/>
                    </a:ext>
                  </a:extLst>
                </a:gridCol>
                <a:gridCol w="1562208">
                  <a:extLst>
                    <a:ext uri="{9D8B030D-6E8A-4147-A177-3AD203B41FA5}">
                      <a16:colId xmlns:a16="http://schemas.microsoft.com/office/drawing/2014/main" val="3005437653"/>
                    </a:ext>
                  </a:extLst>
                </a:gridCol>
                <a:gridCol w="1569508">
                  <a:extLst>
                    <a:ext uri="{9D8B030D-6E8A-4147-A177-3AD203B41FA5}">
                      <a16:colId xmlns:a16="http://schemas.microsoft.com/office/drawing/2014/main" val="411765564"/>
                    </a:ext>
                  </a:extLst>
                </a:gridCol>
              </a:tblGrid>
              <a:tr h="370840">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R2 Score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RMSE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r>
                        <a:rPr lang="en-US" dirty="0">
                          <a:solidFill>
                            <a:schemeClr val="tx2">
                              <a:lumMod val="10000"/>
                            </a:schemeClr>
                          </a:solidFill>
                          <a:latin typeface="Cambria" panose="02040503050406030204" pitchFamily="18" charset="0"/>
                          <a:ea typeface="Cambria" panose="02040503050406030204" pitchFamily="18" charset="0"/>
                        </a:rPr>
                        <a:t>MAE</a:t>
                      </a:r>
                      <a:endParaRPr lang="en-IN" dirty="0">
                        <a:solidFill>
                          <a:schemeClr val="tx2">
                            <a:lumMod val="10000"/>
                          </a:schemeClr>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14250444"/>
                  </a:ext>
                </a:extLst>
              </a:tr>
              <a:tr h="370840">
                <a:tc>
                  <a:txBody>
                    <a:bodyPr/>
                    <a:lstStyle/>
                    <a:p>
                      <a:r>
                        <a:rPr lang="en-US" dirty="0">
                          <a:solidFill>
                            <a:schemeClr val="tx2">
                              <a:lumMod val="10000"/>
                            </a:schemeClr>
                          </a:solidFill>
                          <a:latin typeface="Cambria" panose="02040503050406030204" pitchFamily="18" charset="0"/>
                          <a:ea typeface="Cambria" panose="02040503050406030204" pitchFamily="18" charset="0"/>
                        </a:rPr>
                        <a:t>Selected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0.7605</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0.4989</a:t>
                      </a: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rPr>
                        <a:t>0.4128</a:t>
                      </a:r>
                    </a:p>
                  </a:txBody>
                  <a:tcPr marL="68580" marR="68580" marT="0" marB="0"/>
                </a:tc>
                <a:extLst>
                  <a:ext uri="{0D108BD9-81ED-4DB2-BD59-A6C34878D82A}">
                    <a16:rowId xmlns:a16="http://schemas.microsoft.com/office/drawing/2014/main" val="3097141288"/>
                  </a:ext>
                </a:extLst>
              </a:tr>
              <a:tr h="226948">
                <a:tc>
                  <a:txBody>
                    <a:bodyPr/>
                    <a:lstStyle/>
                    <a:p>
                      <a:r>
                        <a:rPr lang="en-US" dirty="0">
                          <a:solidFill>
                            <a:schemeClr val="tx2">
                              <a:lumMod val="10000"/>
                            </a:schemeClr>
                          </a:solidFill>
                          <a:latin typeface="Cambria" panose="02040503050406030204" pitchFamily="18" charset="0"/>
                          <a:ea typeface="Cambria" panose="02040503050406030204" pitchFamily="18" charset="0"/>
                        </a:rPr>
                        <a:t>All Parameters</a:t>
                      </a:r>
                      <a:endParaRPr lang="en-IN" dirty="0">
                        <a:solidFill>
                          <a:schemeClr val="tx2">
                            <a:lumMod val="10000"/>
                          </a:schemeClr>
                        </a:solidFill>
                        <a:latin typeface="Cambria" panose="02040503050406030204" pitchFamily="18" charset="0"/>
                        <a:ea typeface="Cambria" panose="02040503050406030204" pitchFamily="18" charset="0"/>
                      </a:endParaRPr>
                    </a:p>
                  </a:txBody>
                  <a:tcPr/>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Times New Roman" panose="02020603050405020304" pitchFamily="18" charset="0"/>
                          <a:ea typeface="Calibri" panose="020F0502020204030204" pitchFamily="34" charset="0"/>
                          <a:cs typeface="Mangal" panose="02040503050203030202" pitchFamily="18" charset="0"/>
                        </a:rPr>
                        <a:t>0.7578</a:t>
                      </a:r>
                      <a:endParaRPr lang="en-IN" sz="1400" dirty="0">
                        <a:solidFill>
                          <a:schemeClr val="tx2">
                            <a:lumMod val="10000"/>
                          </a:schemeClr>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Times New Roman" panose="02020603050405020304" pitchFamily="18" charset="0"/>
                          <a:ea typeface="Calibri" panose="020F0502020204030204" pitchFamily="34" charset="0"/>
                          <a:cs typeface="Mangal" panose="02040503050203030202" pitchFamily="18" charset="0"/>
                        </a:rPr>
                        <a:t>0.5018</a:t>
                      </a:r>
                      <a:endParaRPr lang="en-IN" sz="1400" dirty="0">
                        <a:solidFill>
                          <a:schemeClr val="tx2">
                            <a:lumMod val="10000"/>
                          </a:schemeClr>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400" dirty="0">
                          <a:solidFill>
                            <a:schemeClr val="tx2">
                              <a:lumMod val="10000"/>
                            </a:schemeClr>
                          </a:solidFill>
                          <a:effectLst/>
                          <a:latin typeface="Times New Roman" panose="02020603050405020304" pitchFamily="18" charset="0"/>
                          <a:ea typeface="Calibri" panose="020F0502020204030204" pitchFamily="34" charset="0"/>
                          <a:cs typeface="Mangal" panose="02040503050203030202" pitchFamily="18" charset="0"/>
                        </a:rPr>
                        <a:t>0.4164</a:t>
                      </a:r>
                      <a:endParaRPr lang="en-IN" sz="1400" dirty="0">
                        <a:solidFill>
                          <a:schemeClr val="tx2">
                            <a:lumMod val="10000"/>
                          </a:schemeClr>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2978281"/>
                  </a:ext>
                </a:extLst>
              </a:tr>
            </a:tbl>
          </a:graphicData>
        </a:graphic>
      </p:graphicFrame>
      <p:pic>
        <p:nvPicPr>
          <p:cNvPr id="9" name="Picture 8">
            <a:extLst>
              <a:ext uri="{FF2B5EF4-FFF2-40B4-BE49-F238E27FC236}">
                <a16:creationId xmlns:a16="http://schemas.microsoft.com/office/drawing/2014/main" id="{FAACEACA-1888-43A0-B27C-8EE5ED22D6D7}"/>
              </a:ext>
            </a:extLst>
          </p:cNvPr>
          <p:cNvPicPr/>
          <p:nvPr/>
        </p:nvPicPr>
        <p:blipFill rotWithShape="1">
          <a:blip r:embed="rId3"/>
          <a:srcRect l="19773" t="34997" r="19984" b="26310"/>
          <a:stretch/>
        </p:blipFill>
        <p:spPr bwMode="auto">
          <a:xfrm>
            <a:off x="949569" y="475708"/>
            <a:ext cx="6127750" cy="221361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5969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83A6EEB-A178-46C0-824E-8B91CBC0CB78}"/>
              </a:ext>
            </a:extLst>
          </p:cNvPr>
          <p:cNvGraphicFramePr>
            <a:graphicFrameLocks noGrp="1"/>
          </p:cNvGraphicFramePr>
          <p:nvPr>
            <p:extLst>
              <p:ext uri="{D42A27DB-BD31-4B8C-83A1-F6EECF244321}">
                <p14:modId xmlns:p14="http://schemas.microsoft.com/office/powerpoint/2010/main" val="3634898955"/>
              </p:ext>
            </p:extLst>
          </p:nvPr>
        </p:nvGraphicFramePr>
        <p:xfrm>
          <a:off x="182880" y="776271"/>
          <a:ext cx="7444740" cy="1795479"/>
        </p:xfrm>
        <a:graphic>
          <a:graphicData uri="http://schemas.openxmlformats.org/drawingml/2006/table">
            <a:tbl>
              <a:tblPr firstRow="1" firstCol="1" bandRow="1">
                <a:tableStyleId>{21E4AEA4-8DFA-4A89-87EB-49C32662AFE0}</a:tableStyleId>
              </a:tblPr>
              <a:tblGrid>
                <a:gridCol w="1861185">
                  <a:extLst>
                    <a:ext uri="{9D8B030D-6E8A-4147-A177-3AD203B41FA5}">
                      <a16:colId xmlns:a16="http://schemas.microsoft.com/office/drawing/2014/main" val="398441297"/>
                    </a:ext>
                  </a:extLst>
                </a:gridCol>
                <a:gridCol w="1736426">
                  <a:extLst>
                    <a:ext uri="{9D8B030D-6E8A-4147-A177-3AD203B41FA5}">
                      <a16:colId xmlns:a16="http://schemas.microsoft.com/office/drawing/2014/main" val="4191776244"/>
                    </a:ext>
                  </a:extLst>
                </a:gridCol>
                <a:gridCol w="1985944">
                  <a:extLst>
                    <a:ext uri="{9D8B030D-6E8A-4147-A177-3AD203B41FA5}">
                      <a16:colId xmlns:a16="http://schemas.microsoft.com/office/drawing/2014/main" val="2039778258"/>
                    </a:ext>
                  </a:extLst>
                </a:gridCol>
                <a:gridCol w="1861185">
                  <a:extLst>
                    <a:ext uri="{9D8B030D-6E8A-4147-A177-3AD203B41FA5}">
                      <a16:colId xmlns:a16="http://schemas.microsoft.com/office/drawing/2014/main" val="3968417899"/>
                    </a:ext>
                  </a:extLst>
                </a:gridCol>
              </a:tblGrid>
              <a:tr h="279019">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MODELS</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R2 SCORE</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RMSE</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MAE</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2433394977"/>
                  </a:ext>
                </a:extLst>
              </a:tr>
              <a:tr h="303292">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RANDOM FOREST</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0.9706683562457551</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0.03210438555877871</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0.02171092742447838</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3474401958"/>
                  </a:ext>
                </a:extLst>
              </a:tr>
              <a:tr h="303292">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SVM</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0.9033044480088029</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0.0582907187068775</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0.04744273781182322</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4260069085"/>
                  </a:ext>
                </a:extLst>
              </a:tr>
              <a:tr h="303292">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LASSO REGRESSION</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0.7929212370102475</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0.08530292881366584</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0.06279053471454211</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2734524677"/>
                  </a:ext>
                </a:extLst>
              </a:tr>
              <a:tr h="303292">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GRADIENT DESCENT</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0.6721446803333357</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0.10733399123627024</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0.08833348922241419</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3318275704"/>
                  </a:ext>
                </a:extLst>
              </a:tr>
              <a:tr h="303292">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LSTM</a:t>
                      </a:r>
                      <a:endParaRPr lang="en-IN" sz="12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0.7605970571904346</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0.4989149684766394</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0.4128063470375437</a:t>
                      </a:r>
                      <a:endParaRPr lang="en-IN" sz="12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881368847"/>
                  </a:ext>
                </a:extLst>
              </a:tr>
            </a:tbl>
          </a:graphicData>
        </a:graphic>
      </p:graphicFrame>
      <p:sp>
        <p:nvSpPr>
          <p:cNvPr id="8" name="TextBox 7">
            <a:extLst>
              <a:ext uri="{FF2B5EF4-FFF2-40B4-BE49-F238E27FC236}">
                <a16:creationId xmlns:a16="http://schemas.microsoft.com/office/drawing/2014/main" id="{5F94CB9F-8FDF-4A00-9525-9486BDC78B16}"/>
              </a:ext>
            </a:extLst>
          </p:cNvPr>
          <p:cNvSpPr txBox="1"/>
          <p:nvPr/>
        </p:nvSpPr>
        <p:spPr>
          <a:xfrm>
            <a:off x="121920" y="259809"/>
            <a:ext cx="3261360" cy="307777"/>
          </a:xfrm>
          <a:prstGeom prst="rect">
            <a:avLst/>
          </a:prstGeom>
          <a:noFill/>
        </p:spPr>
        <p:txBody>
          <a:bodyPr wrap="square" rtlCol="0">
            <a:spAutoFit/>
          </a:bodyPr>
          <a:lstStyle/>
          <a:p>
            <a:r>
              <a:rPr lang="en-US" b="1" u="sng" dirty="0">
                <a:latin typeface="Cambria" panose="02040503050406030204" pitchFamily="18" charset="0"/>
                <a:ea typeface="Cambria" panose="02040503050406030204" pitchFamily="18" charset="0"/>
              </a:rPr>
              <a:t>PERFORMANCE COMPARISON</a:t>
            </a:r>
            <a:endParaRPr lang="en-IN" b="1" u="sng" dirty="0">
              <a:latin typeface="Cambria" panose="02040503050406030204" pitchFamily="18" charset="0"/>
              <a:ea typeface="Cambria" panose="02040503050406030204" pitchFamily="18" charset="0"/>
            </a:endParaRPr>
          </a:p>
        </p:txBody>
      </p:sp>
      <p:graphicFrame>
        <p:nvGraphicFramePr>
          <p:cNvPr id="12" name="Table 11">
            <a:extLst>
              <a:ext uri="{FF2B5EF4-FFF2-40B4-BE49-F238E27FC236}">
                <a16:creationId xmlns:a16="http://schemas.microsoft.com/office/drawing/2014/main" id="{889745AE-12FA-4A3F-989E-5C0F04BF15D2}"/>
              </a:ext>
            </a:extLst>
          </p:cNvPr>
          <p:cNvGraphicFramePr>
            <a:graphicFrameLocks noGrp="1"/>
          </p:cNvGraphicFramePr>
          <p:nvPr>
            <p:extLst>
              <p:ext uri="{D42A27DB-BD31-4B8C-83A1-F6EECF244321}">
                <p14:modId xmlns:p14="http://schemas.microsoft.com/office/powerpoint/2010/main" val="687811165"/>
              </p:ext>
            </p:extLst>
          </p:nvPr>
        </p:nvGraphicFramePr>
        <p:xfrm>
          <a:off x="236220" y="3138533"/>
          <a:ext cx="7444740" cy="1729740"/>
        </p:xfrm>
        <a:graphic>
          <a:graphicData uri="http://schemas.openxmlformats.org/drawingml/2006/table">
            <a:tbl>
              <a:tblPr firstRow="1" firstCol="1" bandRow="1">
                <a:tableStyleId>{21E4AEA4-8DFA-4A89-87EB-49C32662AFE0}</a:tableStyleId>
              </a:tblPr>
              <a:tblGrid>
                <a:gridCol w="1861185">
                  <a:extLst>
                    <a:ext uri="{9D8B030D-6E8A-4147-A177-3AD203B41FA5}">
                      <a16:colId xmlns:a16="http://schemas.microsoft.com/office/drawing/2014/main" val="2147956571"/>
                    </a:ext>
                  </a:extLst>
                </a:gridCol>
                <a:gridCol w="1861185">
                  <a:extLst>
                    <a:ext uri="{9D8B030D-6E8A-4147-A177-3AD203B41FA5}">
                      <a16:colId xmlns:a16="http://schemas.microsoft.com/office/drawing/2014/main" val="733422429"/>
                    </a:ext>
                  </a:extLst>
                </a:gridCol>
                <a:gridCol w="1861185">
                  <a:extLst>
                    <a:ext uri="{9D8B030D-6E8A-4147-A177-3AD203B41FA5}">
                      <a16:colId xmlns:a16="http://schemas.microsoft.com/office/drawing/2014/main" val="3902022364"/>
                    </a:ext>
                  </a:extLst>
                </a:gridCol>
                <a:gridCol w="1861185">
                  <a:extLst>
                    <a:ext uri="{9D8B030D-6E8A-4147-A177-3AD203B41FA5}">
                      <a16:colId xmlns:a16="http://schemas.microsoft.com/office/drawing/2014/main" val="1408254605"/>
                    </a:ext>
                  </a:extLst>
                </a:gridCol>
              </a:tblGrid>
              <a:tr h="288290">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MODELS</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R2 SCORE</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RMSE</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MAE</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1275209429"/>
                  </a:ext>
                </a:extLst>
              </a:tr>
              <a:tr h="288290">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RANDOM FOREST</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0.9638436515081396</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0.03564416484020771</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0.025122868659073126</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3102914985"/>
                  </a:ext>
                </a:extLst>
              </a:tr>
              <a:tr h="288290">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SVM</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0.8982433161230687</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0.059796757425198625</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0.047852253033345137</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2597689929"/>
                  </a:ext>
                </a:extLst>
              </a:tr>
              <a:tr h="288290">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LASSO REGRESSION</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0.8146824212217434</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0.08069645755381685</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0.0588093331954562</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3041590380"/>
                  </a:ext>
                </a:extLst>
              </a:tr>
              <a:tr h="288290">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GRADIENT DESCENT</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0.737347767385024</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0.09606976093705671</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0.07906984158002965</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1138026069"/>
                  </a:ext>
                </a:extLst>
              </a:tr>
              <a:tr h="288290">
                <a:tc>
                  <a:txBody>
                    <a:bodyPr/>
                    <a:lstStyle/>
                    <a:p>
                      <a:pP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LSTM</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0.75781934584411</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a:solidFill>
                            <a:schemeClr val="tx2">
                              <a:lumMod val="10000"/>
                            </a:schemeClr>
                          </a:solidFill>
                          <a:effectLst/>
                          <a:latin typeface="Cambria" panose="02040503050406030204" pitchFamily="18" charset="0"/>
                          <a:ea typeface="Cambria" panose="02040503050406030204" pitchFamily="18" charset="0"/>
                        </a:rPr>
                        <a:t>0.50180099201939</a:t>
                      </a:r>
                      <a:endParaRPr lang="en-IN" sz="110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tc>
                  <a:txBody>
                    <a:bodyPr/>
                    <a:lstStyle/>
                    <a:p>
                      <a:pPr algn="ctr">
                        <a:lnSpc>
                          <a:spcPct val="107000"/>
                        </a:lnSpc>
                        <a:spcAft>
                          <a:spcPts val="800"/>
                        </a:spcAft>
                        <a:tabLst>
                          <a:tab pos="704850" algn="l"/>
                        </a:tabLst>
                      </a:pPr>
                      <a:r>
                        <a:rPr lang="en-IN" sz="1200" dirty="0">
                          <a:solidFill>
                            <a:schemeClr val="tx2">
                              <a:lumMod val="10000"/>
                            </a:schemeClr>
                          </a:solidFill>
                          <a:effectLst/>
                          <a:latin typeface="Cambria" panose="02040503050406030204" pitchFamily="18" charset="0"/>
                          <a:ea typeface="Cambria" panose="02040503050406030204" pitchFamily="18" charset="0"/>
                        </a:rPr>
                        <a:t>0.4164927767185484</a:t>
                      </a:r>
                      <a:endParaRPr lang="en-IN" sz="1100" dirty="0">
                        <a:solidFill>
                          <a:schemeClr val="tx2">
                            <a:lumMod val="10000"/>
                          </a:schemeClr>
                        </a:solidFill>
                        <a:effectLst/>
                        <a:latin typeface="Cambria" panose="02040503050406030204" pitchFamily="18" charset="0"/>
                        <a:ea typeface="Cambria" panose="02040503050406030204" pitchFamily="18" charset="0"/>
                        <a:cs typeface="Mangal" panose="02040503050203030202" pitchFamily="18" charset="0"/>
                      </a:endParaRPr>
                    </a:p>
                  </a:txBody>
                  <a:tcPr marL="68580" marR="68580" marT="0" marB="0"/>
                </a:tc>
                <a:extLst>
                  <a:ext uri="{0D108BD9-81ED-4DB2-BD59-A6C34878D82A}">
                    <a16:rowId xmlns:a16="http://schemas.microsoft.com/office/drawing/2014/main" val="3719857813"/>
                  </a:ext>
                </a:extLst>
              </a:tr>
            </a:tbl>
          </a:graphicData>
        </a:graphic>
      </p:graphicFrame>
      <p:sp>
        <p:nvSpPr>
          <p:cNvPr id="14" name="TextBox 13">
            <a:extLst>
              <a:ext uri="{FF2B5EF4-FFF2-40B4-BE49-F238E27FC236}">
                <a16:creationId xmlns:a16="http://schemas.microsoft.com/office/drawing/2014/main" id="{BE4BB9D8-491C-458A-AF67-B74586D0B002}"/>
              </a:ext>
            </a:extLst>
          </p:cNvPr>
          <p:cNvSpPr txBox="1"/>
          <p:nvPr/>
        </p:nvSpPr>
        <p:spPr>
          <a:xfrm>
            <a:off x="951547" y="2543645"/>
            <a:ext cx="5907405" cy="311496"/>
          </a:xfrm>
          <a:prstGeom prst="rect">
            <a:avLst/>
          </a:prstGeom>
          <a:noFill/>
        </p:spPr>
        <p:txBody>
          <a:bodyPr wrap="square">
            <a:spAutoFit/>
          </a:bodyPr>
          <a:lstStyle/>
          <a:p>
            <a:pPr algn="ctr">
              <a:lnSpc>
                <a:spcPct val="107000"/>
              </a:lnSpc>
              <a:spcAft>
                <a:spcPts val="800"/>
              </a:spcAft>
              <a:tabLst>
                <a:tab pos="704850" algn="l"/>
              </a:tabLst>
            </a:pPr>
            <a:r>
              <a:rPr lang="en-IN" sz="1400" b="1" i="1" dirty="0">
                <a:effectLst/>
                <a:latin typeface="Times New Roman" panose="02020603050405020304" pitchFamily="18" charset="0"/>
                <a:ea typeface="Calibri" panose="020F0502020204030204" pitchFamily="34" charset="0"/>
                <a:cs typeface="Mangal" panose="02040503050203030202" pitchFamily="18" charset="0"/>
              </a:rPr>
              <a:t>Table</a:t>
            </a:r>
            <a:r>
              <a:rPr lang="en-IN" sz="1400" i="1" dirty="0">
                <a:effectLst/>
                <a:latin typeface="Times New Roman" panose="02020603050405020304" pitchFamily="18" charset="0"/>
                <a:ea typeface="Calibri" panose="020F0502020204030204" pitchFamily="34" charset="0"/>
                <a:cs typeface="Mangal" panose="02040503050203030202" pitchFamily="18" charset="0"/>
              </a:rPr>
              <a:t>: Model performance using only area and production as parameters</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a:extLst>
              <a:ext uri="{FF2B5EF4-FFF2-40B4-BE49-F238E27FC236}">
                <a16:creationId xmlns:a16="http://schemas.microsoft.com/office/drawing/2014/main" id="{4EA95B1D-7C1C-425B-9C9C-0A3FC768375E}"/>
              </a:ext>
            </a:extLst>
          </p:cNvPr>
          <p:cNvSpPr txBox="1"/>
          <p:nvPr/>
        </p:nvSpPr>
        <p:spPr>
          <a:xfrm>
            <a:off x="1889760" y="4835723"/>
            <a:ext cx="3718560" cy="307777"/>
          </a:xfrm>
          <a:prstGeom prst="rect">
            <a:avLst/>
          </a:prstGeom>
          <a:noFill/>
        </p:spPr>
        <p:txBody>
          <a:bodyPr wrap="square">
            <a:spAutoFit/>
          </a:bodyPr>
          <a:lstStyle/>
          <a:p>
            <a:r>
              <a:rPr lang="en-IN" sz="1400" b="1" i="1" dirty="0">
                <a:effectLst/>
                <a:latin typeface="Times New Roman" panose="02020603050405020304" pitchFamily="18" charset="0"/>
                <a:ea typeface="Calibri" panose="020F0502020204030204" pitchFamily="34" charset="0"/>
              </a:rPr>
              <a:t>Table</a:t>
            </a:r>
            <a:r>
              <a:rPr lang="en-IN" sz="1400" i="1" dirty="0">
                <a:effectLst/>
                <a:latin typeface="Times New Roman" panose="02020603050405020304" pitchFamily="18" charset="0"/>
                <a:ea typeface="Calibri" panose="020F0502020204030204" pitchFamily="34" charset="0"/>
              </a:rPr>
              <a:t>: Model performance using all parameters</a:t>
            </a:r>
            <a:endParaRPr lang="en-IN" dirty="0"/>
          </a:p>
        </p:txBody>
      </p:sp>
    </p:spTree>
    <p:extLst>
      <p:ext uri="{BB962C8B-B14F-4D97-AF65-F5344CB8AC3E}">
        <p14:creationId xmlns:p14="http://schemas.microsoft.com/office/powerpoint/2010/main" val="176704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pic>
        <p:nvPicPr>
          <p:cNvPr id="7" name="Picture 6">
            <a:extLst>
              <a:ext uri="{FF2B5EF4-FFF2-40B4-BE49-F238E27FC236}">
                <a16:creationId xmlns:a16="http://schemas.microsoft.com/office/drawing/2014/main" id="{B2B8EB0B-84A0-4CDC-B7D5-711756D81082}"/>
              </a:ext>
            </a:extLst>
          </p:cNvPr>
          <p:cNvPicPr/>
          <p:nvPr/>
        </p:nvPicPr>
        <p:blipFill rotWithShape="1">
          <a:blip r:embed="rId3"/>
          <a:srcRect l="21244" t="40328" r="43993" b="19344"/>
          <a:stretch/>
        </p:blipFill>
        <p:spPr bwMode="auto">
          <a:xfrm>
            <a:off x="323532" y="342267"/>
            <a:ext cx="3391535" cy="200279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6415919-CC89-4CA5-A3FC-A86DFC8C6662}"/>
              </a:ext>
            </a:extLst>
          </p:cNvPr>
          <p:cNvPicPr/>
          <p:nvPr/>
        </p:nvPicPr>
        <p:blipFill rotWithShape="1">
          <a:blip r:embed="rId4"/>
          <a:srcRect l="21656" t="30235" r="44638" b="28651"/>
          <a:stretch/>
        </p:blipFill>
        <p:spPr bwMode="auto">
          <a:xfrm>
            <a:off x="4118610" y="342267"/>
            <a:ext cx="3476625" cy="200279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47077F7-2AAE-403B-8D9E-1FF4F0F6E640}"/>
              </a:ext>
            </a:extLst>
          </p:cNvPr>
          <p:cNvPicPr/>
          <p:nvPr/>
        </p:nvPicPr>
        <p:blipFill rotWithShape="1">
          <a:blip r:embed="rId5"/>
          <a:srcRect l="21674" t="43833" r="45988" b="15053"/>
          <a:stretch/>
        </p:blipFill>
        <p:spPr bwMode="auto">
          <a:xfrm>
            <a:off x="2278380" y="2798444"/>
            <a:ext cx="3497580" cy="2027182"/>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C6E0C529-04E1-4137-A35A-DB53792285DC}"/>
              </a:ext>
            </a:extLst>
          </p:cNvPr>
          <p:cNvSpPr txBox="1"/>
          <p:nvPr/>
        </p:nvSpPr>
        <p:spPr>
          <a:xfrm>
            <a:off x="510540" y="2274570"/>
            <a:ext cx="3142935" cy="324384"/>
          </a:xfrm>
          <a:prstGeom prst="rect">
            <a:avLst/>
          </a:prstGeom>
          <a:noFill/>
        </p:spPr>
        <p:txBody>
          <a:bodyPr wrap="square">
            <a:spAutoFit/>
          </a:bodyPr>
          <a:lstStyle/>
          <a:p>
            <a:pPr algn="ctr">
              <a:lnSpc>
                <a:spcPct val="115000"/>
              </a:lnSpc>
              <a:spcAft>
                <a:spcPts val="800"/>
              </a:spcAft>
            </a:pPr>
            <a:r>
              <a:rPr lang="en-IN" sz="1400" b="1" i="1" dirty="0">
                <a:effectLst/>
                <a:latin typeface="Cambria" panose="02040503050406030204" pitchFamily="18" charset="0"/>
                <a:ea typeface="Cambria" panose="02040503050406030204" pitchFamily="18" charset="0"/>
                <a:cs typeface="Mangal" panose="02040503050203030202" pitchFamily="18" charset="0"/>
              </a:rPr>
              <a:t>Figure:</a:t>
            </a:r>
            <a:r>
              <a:rPr lang="en-IN" sz="1400" i="1" dirty="0">
                <a:effectLst/>
                <a:latin typeface="Cambria" panose="02040503050406030204" pitchFamily="18" charset="0"/>
                <a:ea typeface="Cambria" panose="02040503050406030204" pitchFamily="18" charset="0"/>
                <a:cs typeface="Mangal" panose="02040503050203030202" pitchFamily="18" charset="0"/>
              </a:rPr>
              <a:t> R2 Score values comparison</a:t>
            </a:r>
            <a:endParaRPr lang="en-IN" sz="1200" dirty="0">
              <a:effectLst/>
              <a:latin typeface="Cambria" panose="02040503050406030204" pitchFamily="18" charset="0"/>
              <a:ea typeface="Cambria" panose="02040503050406030204" pitchFamily="18" charset="0"/>
              <a:cs typeface="Mangal" panose="02040503050203030202" pitchFamily="18" charset="0"/>
            </a:endParaRPr>
          </a:p>
        </p:txBody>
      </p:sp>
      <p:sp>
        <p:nvSpPr>
          <p:cNvPr id="16" name="TextBox 15">
            <a:extLst>
              <a:ext uri="{FF2B5EF4-FFF2-40B4-BE49-F238E27FC236}">
                <a16:creationId xmlns:a16="http://schemas.microsoft.com/office/drawing/2014/main" id="{9FC8633B-BBFF-41D4-899E-E3FB61759117}"/>
              </a:ext>
            </a:extLst>
          </p:cNvPr>
          <p:cNvSpPr txBox="1"/>
          <p:nvPr/>
        </p:nvSpPr>
        <p:spPr>
          <a:xfrm>
            <a:off x="4404360" y="2282020"/>
            <a:ext cx="2743200" cy="307777"/>
          </a:xfrm>
          <a:prstGeom prst="rect">
            <a:avLst/>
          </a:prstGeom>
          <a:noFill/>
        </p:spPr>
        <p:txBody>
          <a:bodyPr wrap="square">
            <a:spAutoFit/>
          </a:bodyPr>
          <a:lstStyle/>
          <a:p>
            <a:r>
              <a:rPr lang="en-IN" sz="1400" b="1" i="1" dirty="0">
                <a:effectLst/>
                <a:latin typeface="Cambria" panose="02040503050406030204" pitchFamily="18" charset="0"/>
                <a:ea typeface="Cambria" panose="02040503050406030204" pitchFamily="18" charset="0"/>
              </a:rPr>
              <a:t>Figure:</a:t>
            </a:r>
            <a:r>
              <a:rPr lang="en-IN" sz="1400" i="1" dirty="0">
                <a:effectLst/>
                <a:latin typeface="Cambria" panose="02040503050406030204" pitchFamily="18" charset="0"/>
                <a:ea typeface="Cambria" panose="02040503050406030204" pitchFamily="18" charset="0"/>
              </a:rPr>
              <a:t> RMSE values comparison</a:t>
            </a:r>
            <a:endParaRPr lang="en-IN" dirty="0">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8F637606-1CCF-4161-81BD-008E84F54ED9}"/>
              </a:ext>
            </a:extLst>
          </p:cNvPr>
          <p:cNvSpPr txBox="1"/>
          <p:nvPr/>
        </p:nvSpPr>
        <p:spPr>
          <a:xfrm>
            <a:off x="2598420" y="4809486"/>
            <a:ext cx="2857500" cy="307777"/>
          </a:xfrm>
          <a:prstGeom prst="rect">
            <a:avLst/>
          </a:prstGeom>
          <a:noFill/>
        </p:spPr>
        <p:txBody>
          <a:bodyPr wrap="square">
            <a:spAutoFit/>
          </a:bodyPr>
          <a:lstStyle/>
          <a:p>
            <a:r>
              <a:rPr lang="en-IN" sz="1400" b="1" i="1" dirty="0">
                <a:effectLst/>
                <a:latin typeface="Cambria" panose="02040503050406030204" pitchFamily="18" charset="0"/>
                <a:ea typeface="Cambria" panose="02040503050406030204" pitchFamily="18" charset="0"/>
              </a:rPr>
              <a:t>Figure:</a:t>
            </a:r>
            <a:r>
              <a:rPr lang="en-IN" sz="1400" i="1" dirty="0">
                <a:effectLst/>
                <a:latin typeface="Cambria" panose="02040503050406030204" pitchFamily="18" charset="0"/>
                <a:ea typeface="Cambria" panose="02040503050406030204" pitchFamily="18" charset="0"/>
              </a:rPr>
              <a:t> MAE values comparison</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76156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6. Result Analysis</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a:xfrm>
            <a:off x="685799" y="3983055"/>
            <a:ext cx="5593081" cy="784800"/>
          </a:xfrm>
        </p:spPr>
        <p:txBody>
          <a:bodyPr/>
          <a:lstStyle/>
          <a:p>
            <a:r>
              <a:rPr lang="en-US" sz="1800" i="1" dirty="0">
                <a:latin typeface="Cambria" panose="02040503050406030204" pitchFamily="18" charset="0"/>
                <a:ea typeface="Cambria" panose="02040503050406030204" pitchFamily="18" charset="0"/>
              </a:rPr>
              <a:t>Analyzing the achieved results.</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50384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9" name="TextBox 8">
            <a:extLst>
              <a:ext uri="{FF2B5EF4-FFF2-40B4-BE49-F238E27FC236}">
                <a16:creationId xmlns:a16="http://schemas.microsoft.com/office/drawing/2014/main" id="{EC7B7CD7-0D5C-4876-9D26-3A03CCF7FB3B}"/>
              </a:ext>
            </a:extLst>
          </p:cNvPr>
          <p:cNvSpPr txBox="1"/>
          <p:nvPr/>
        </p:nvSpPr>
        <p:spPr>
          <a:xfrm>
            <a:off x="205740" y="229166"/>
            <a:ext cx="7391400" cy="2462213"/>
          </a:xfrm>
          <a:prstGeom prst="rect">
            <a:avLst/>
          </a:prstGeom>
          <a:noFill/>
        </p:spPr>
        <p:txBody>
          <a:bodyPr wrap="square">
            <a:spAutoFit/>
          </a:bodyPr>
          <a:lstStyle/>
          <a:p>
            <a:pPr algn="just"/>
            <a:endParaRPr lang="en-IN"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IN" dirty="0">
                <a:effectLst/>
                <a:latin typeface="Cambria" panose="02040503050406030204" pitchFamily="18" charset="0"/>
                <a:ea typeface="Cambria" panose="02040503050406030204" pitchFamily="18" charset="0"/>
                <a:cs typeface="Mangal" panose="02040503050203030202" pitchFamily="18" charset="0"/>
              </a:rPr>
              <a:t>On observation, we can see that most of our models have almost similar accuracy in the case of both types of datasets. Mostly, the accuracy of most of our models decreases on the addition of the scientific parameters of soil and mean rainfall, but in models such as Lasso Regression and Gradient Descent we observe the contrary.</a:t>
            </a:r>
          </a:p>
          <a:p>
            <a:pPr marL="285750" indent="-285750" algn="just">
              <a:buFont typeface="Arial" panose="020B0604020202020204" pitchFamily="34" charset="0"/>
              <a:buChar char="•"/>
            </a:pPr>
            <a:endParaRPr lang="en-IN" dirty="0">
              <a:latin typeface="Cambria" panose="02040503050406030204" pitchFamily="18" charset="0"/>
              <a:ea typeface="Cambria" panose="02040503050406030204" pitchFamily="18" charset="0"/>
              <a:cs typeface="Mangal" panose="02040503050203030202" pitchFamily="18" charset="0"/>
            </a:endParaRPr>
          </a:p>
          <a:p>
            <a:pPr algn="just"/>
            <a:endParaRPr lang="en-IN"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buFont typeface="Arial" panose="020B0604020202020204" pitchFamily="34" charset="0"/>
              <a:buChar char="•"/>
            </a:pPr>
            <a:r>
              <a:rPr lang="en-IN" dirty="0">
                <a:effectLst/>
                <a:latin typeface="Cambria" panose="02040503050406030204" pitchFamily="18" charset="0"/>
                <a:ea typeface="Cambria" panose="02040503050406030204" pitchFamily="18" charset="0"/>
                <a:cs typeface="Mangal" panose="02040503050203030202" pitchFamily="18" charset="0"/>
              </a:rPr>
              <a:t>Although our LSTM model shows a higher R</a:t>
            </a:r>
            <a:r>
              <a:rPr lang="en-IN" baseline="30000" dirty="0">
                <a:effectLst/>
                <a:latin typeface="Cambria" panose="02040503050406030204" pitchFamily="18" charset="0"/>
                <a:ea typeface="Cambria" panose="02040503050406030204" pitchFamily="18" charset="0"/>
                <a:cs typeface="Mangal" panose="02040503050203030202" pitchFamily="18" charset="0"/>
              </a:rPr>
              <a:t>2</a:t>
            </a:r>
            <a:r>
              <a:rPr lang="en-IN" dirty="0">
                <a:effectLst/>
                <a:latin typeface="Cambria" panose="02040503050406030204" pitchFamily="18" charset="0"/>
                <a:ea typeface="Cambria" panose="02040503050406030204" pitchFamily="18" charset="0"/>
                <a:cs typeface="Mangal" panose="02040503050203030202" pitchFamily="18" charset="0"/>
              </a:rPr>
              <a:t> score when compared to the Gradient Descent algorithm, </a:t>
            </a:r>
            <a:r>
              <a:rPr lang="en-IN" dirty="0">
                <a:latin typeface="Cambria" panose="02040503050406030204" pitchFamily="18" charset="0"/>
                <a:ea typeface="Cambria" panose="02040503050406030204" pitchFamily="18" charset="0"/>
                <a:cs typeface="Mangal" panose="02040503050203030202" pitchFamily="18" charset="0"/>
              </a:rPr>
              <a:t>its</a:t>
            </a:r>
            <a:r>
              <a:rPr lang="en-IN" dirty="0">
                <a:effectLst/>
                <a:latin typeface="Cambria" panose="02040503050406030204" pitchFamily="18" charset="0"/>
                <a:ea typeface="Cambria" panose="02040503050406030204" pitchFamily="18" charset="0"/>
                <a:cs typeface="Mangal" panose="02040503050203030202" pitchFamily="18" charset="0"/>
              </a:rPr>
              <a:t> RMSE and MAE values are also very high, which is not a good sign for a predictive model.</a:t>
            </a:r>
          </a:p>
          <a:p>
            <a:endParaRPr lang="en-IN" dirty="0"/>
          </a:p>
        </p:txBody>
      </p:sp>
    </p:spTree>
    <p:extLst>
      <p:ext uri="{BB962C8B-B14F-4D97-AF65-F5344CB8AC3E}">
        <p14:creationId xmlns:p14="http://schemas.microsoft.com/office/powerpoint/2010/main" val="65606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7. Conclusion</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a:xfrm>
            <a:off x="685799" y="3983055"/>
            <a:ext cx="5593081" cy="784800"/>
          </a:xfrm>
        </p:spPr>
        <p:txBody>
          <a:bodyPr/>
          <a:lstStyle/>
          <a:p>
            <a:r>
              <a:rPr lang="en-US" sz="1800" i="1" dirty="0">
                <a:latin typeface="Cambria" panose="02040503050406030204" pitchFamily="18" charset="0"/>
                <a:ea typeface="Cambria" panose="02040503050406030204" pitchFamily="18" charset="0"/>
              </a:rPr>
              <a:t>Learnings from our project.</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74524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4" name="TextBox 3">
            <a:extLst>
              <a:ext uri="{FF2B5EF4-FFF2-40B4-BE49-F238E27FC236}">
                <a16:creationId xmlns:a16="http://schemas.microsoft.com/office/drawing/2014/main" id="{6AE5A46B-E4B1-41F0-8D8B-8996BA0AB69E}"/>
              </a:ext>
            </a:extLst>
          </p:cNvPr>
          <p:cNvSpPr txBox="1"/>
          <p:nvPr/>
        </p:nvSpPr>
        <p:spPr>
          <a:xfrm>
            <a:off x="213360" y="358845"/>
            <a:ext cx="7399020" cy="3702488"/>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IN" dirty="0">
                <a:effectLst/>
                <a:latin typeface="Cambria" panose="02040503050406030204" pitchFamily="18" charset="0"/>
                <a:ea typeface="Cambria" panose="02040503050406030204" pitchFamily="18" charset="0"/>
                <a:cs typeface="Mangal" panose="02040503050203030202" pitchFamily="18" charset="0"/>
              </a:rPr>
              <a:t>In the end we concluded that the machine learning models that we have applied, that are – Random Forest, Support Vector Machine (SVM) and Lasso Regression – when compared to the deep learning models – Gradient Descent and Long Short Term Memory (LSTM) – give a better and more accurate result. This might be because models like LSTM require a bigger quantum of data for a better </a:t>
            </a:r>
            <a:r>
              <a:rPr lang="en-IN" dirty="0" err="1">
                <a:effectLst/>
                <a:latin typeface="Cambria" panose="02040503050406030204" pitchFamily="18" charset="0"/>
                <a:ea typeface="Cambria" panose="02040503050406030204" pitchFamily="18" charset="0"/>
                <a:cs typeface="Mangal" panose="02040503050203030202" pitchFamily="18" charset="0"/>
              </a:rPr>
              <a:t>predictional</a:t>
            </a:r>
            <a:r>
              <a:rPr lang="en-IN" dirty="0">
                <a:effectLst/>
                <a:latin typeface="Cambria" panose="02040503050406030204" pitchFamily="18" charset="0"/>
                <a:ea typeface="Cambria" panose="02040503050406030204" pitchFamily="18" charset="0"/>
                <a:cs typeface="Mangal" panose="02040503050203030202" pitchFamily="18" charset="0"/>
              </a:rPr>
              <a:t> analysis when compared to other models. </a:t>
            </a:r>
          </a:p>
          <a:p>
            <a:pPr algn="just">
              <a:lnSpc>
                <a:spcPct val="115000"/>
              </a:lnSpc>
              <a:spcAft>
                <a:spcPts val="800"/>
              </a:spcAft>
            </a:pPr>
            <a:endParaRPr lang="en-IN"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Aft>
                <a:spcPts val="800"/>
              </a:spcAft>
              <a:buFont typeface="Arial" panose="020B0604020202020204" pitchFamily="34" charset="0"/>
              <a:buChar char="•"/>
            </a:pPr>
            <a:r>
              <a:rPr lang="en-IN" dirty="0">
                <a:latin typeface="Cambria" panose="02040503050406030204" pitchFamily="18" charset="0"/>
                <a:ea typeface="Cambria" panose="02040503050406030204" pitchFamily="18" charset="0"/>
                <a:cs typeface="Mangal" panose="02040503050203030202" pitchFamily="18" charset="0"/>
              </a:rPr>
              <a:t>M</a:t>
            </a:r>
            <a:r>
              <a:rPr lang="en-IN" dirty="0">
                <a:effectLst/>
                <a:latin typeface="Cambria" panose="02040503050406030204" pitchFamily="18" charset="0"/>
                <a:ea typeface="Cambria" panose="02040503050406030204" pitchFamily="18" charset="0"/>
                <a:cs typeface="Mangal" panose="02040503050203030202" pitchFamily="18" charset="0"/>
              </a:rPr>
              <a:t>ost of our models perform better on the specified parameters, whereas models such as Gradient Descent and Lasso Regression perform better when applied to the dataset with all </a:t>
            </a:r>
            <a:r>
              <a:rPr lang="en-IN" dirty="0">
                <a:latin typeface="Cambria" panose="02040503050406030204" pitchFamily="18" charset="0"/>
                <a:ea typeface="Cambria" panose="02040503050406030204" pitchFamily="18" charset="0"/>
                <a:cs typeface="Mangal" panose="02040503050203030202" pitchFamily="18" charset="0"/>
              </a:rPr>
              <a:t>parameters</a:t>
            </a:r>
            <a:r>
              <a:rPr lang="en-IN" dirty="0">
                <a:effectLst/>
                <a:latin typeface="Cambria" panose="02040503050406030204" pitchFamily="18" charset="0"/>
                <a:ea typeface="Cambria" panose="02040503050406030204" pitchFamily="18" charset="0"/>
                <a:cs typeface="Mangal" panose="02040503050203030202" pitchFamily="18" charset="0"/>
              </a:rPr>
              <a:t>. </a:t>
            </a:r>
            <a:r>
              <a:rPr lang="en-US" dirty="0">
                <a:effectLst/>
                <a:latin typeface="Cambria" panose="02040503050406030204" pitchFamily="18" charset="0"/>
                <a:ea typeface="Cambria" panose="02040503050406030204" pitchFamily="18" charset="0"/>
                <a:cs typeface="Mangal" panose="02040503050203030202" pitchFamily="18" charset="0"/>
              </a:rPr>
              <a:t>While we know that soil type and rainfall are important factors in the production of any crop, we need a more in-depth analysis of these factors as well as a larger database to use in our real-world prediction models.</a:t>
            </a:r>
          </a:p>
          <a:p>
            <a:pPr algn="just">
              <a:lnSpc>
                <a:spcPct val="115000"/>
              </a:lnSpc>
              <a:spcAft>
                <a:spcPts val="800"/>
              </a:spcAft>
            </a:pPr>
            <a:endParaRPr lang="en-IN"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Aft>
                <a:spcPts val="800"/>
              </a:spcAft>
              <a:buFont typeface="Arial" panose="020B0604020202020204" pitchFamily="34" charset="0"/>
              <a:buChar char="•"/>
            </a:pPr>
            <a:r>
              <a:rPr lang="en-IN" b="1" dirty="0">
                <a:solidFill>
                  <a:schemeClr val="bg2"/>
                </a:solidFill>
                <a:effectLst/>
                <a:latin typeface="Cambria" panose="02040503050406030204" pitchFamily="18" charset="0"/>
                <a:ea typeface="Cambria" panose="02040503050406030204" pitchFamily="18" charset="0"/>
                <a:cs typeface="Mangal" panose="02040503050203030202" pitchFamily="18" charset="0"/>
              </a:rPr>
              <a:t>Random Forest </a:t>
            </a:r>
            <a:r>
              <a:rPr lang="en-IN" dirty="0">
                <a:effectLst/>
                <a:latin typeface="Cambria" panose="02040503050406030204" pitchFamily="18" charset="0"/>
                <a:ea typeface="Cambria" panose="02040503050406030204" pitchFamily="18" charset="0"/>
                <a:cs typeface="Mangal" panose="02040503050203030202" pitchFamily="18" charset="0"/>
              </a:rPr>
              <a:t>algorithm outperforms all other models.</a:t>
            </a:r>
          </a:p>
        </p:txBody>
      </p:sp>
    </p:spTree>
    <p:extLst>
      <p:ext uri="{BB962C8B-B14F-4D97-AF65-F5344CB8AC3E}">
        <p14:creationId xmlns:p14="http://schemas.microsoft.com/office/powerpoint/2010/main" val="1029253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7" name="TextBox 6">
            <a:extLst>
              <a:ext uri="{FF2B5EF4-FFF2-40B4-BE49-F238E27FC236}">
                <a16:creationId xmlns:a16="http://schemas.microsoft.com/office/drawing/2014/main" id="{C365CAF3-EEAD-4670-927C-623EB5C5417A}"/>
              </a:ext>
            </a:extLst>
          </p:cNvPr>
          <p:cNvSpPr txBox="1"/>
          <p:nvPr/>
        </p:nvSpPr>
        <p:spPr>
          <a:xfrm>
            <a:off x="2882600" y="366282"/>
            <a:ext cx="4714539" cy="3719416"/>
          </a:xfrm>
          <a:prstGeom prst="rect">
            <a:avLst/>
          </a:prstGeom>
          <a:noFill/>
        </p:spPr>
        <p:txBody>
          <a:bodyPr wrap="square">
            <a:spAutoFit/>
          </a:bodyPr>
          <a:lstStyle/>
          <a:p>
            <a:pPr algn="just">
              <a:lnSpc>
                <a:spcPct val="115000"/>
              </a:lnSpc>
              <a:spcBef>
                <a:spcPts val="600"/>
              </a:spcBef>
              <a:spcAft>
                <a:spcPts val="800"/>
              </a:spcAft>
            </a:pPr>
            <a:r>
              <a:rPr lang="en-IN" dirty="0">
                <a:effectLst/>
                <a:latin typeface="Cambria" panose="02040503050406030204" pitchFamily="18" charset="0"/>
                <a:ea typeface="Cambria" panose="02040503050406030204" pitchFamily="18" charset="0"/>
                <a:cs typeface="Mangal" panose="02040503050203030202" pitchFamily="18" charset="0"/>
              </a:rPr>
              <a:t>It's not for nothing that the science of teaching machines to learn and generate models for future predictions is commonly used. Agriculture is extremely important to the global economy. Understanding global crop yield is critical for resolving food security issues and mitigating the effects of climate change as the human population continues to grow.</a:t>
            </a:r>
          </a:p>
          <a:p>
            <a:pPr algn="just">
              <a:lnSpc>
                <a:spcPct val="115000"/>
              </a:lnSpc>
              <a:spcBef>
                <a:spcPts val="600"/>
              </a:spcBef>
              <a:spcAft>
                <a:spcPts val="800"/>
              </a:spcAft>
            </a:pPr>
            <a:br>
              <a:rPr lang="en-IN" dirty="0">
                <a:effectLst/>
                <a:latin typeface="Cambria" panose="02040503050406030204" pitchFamily="18" charset="0"/>
                <a:ea typeface="Cambria" panose="02040503050406030204" pitchFamily="18" charset="0"/>
                <a:cs typeface="Mangal" panose="02040503050203030202" pitchFamily="18" charset="0"/>
              </a:rPr>
            </a:br>
            <a:r>
              <a:rPr lang="en-IN" dirty="0">
                <a:effectLst/>
                <a:latin typeface="Cambria" panose="02040503050406030204" pitchFamily="18" charset="0"/>
                <a:ea typeface="Cambria" panose="02040503050406030204" pitchFamily="18" charset="0"/>
                <a:cs typeface="Mangal" panose="02040503050203030202" pitchFamily="18" charset="0"/>
              </a:rPr>
              <a:t>Crop yield forecasting is a significant agricultural problem. Weather conditions (rain, temperature, etc.) and pesticides have a great impact on agricultural yield. It is important to have accurate knowledge about crop yield history while making decisions about agricultural risk management and forecasting the future.</a:t>
            </a:r>
          </a:p>
        </p:txBody>
      </p:sp>
      <p:pic>
        <p:nvPicPr>
          <p:cNvPr id="1030" name="Picture 6" descr="BSc in Agriculture | Agricultural science, Agriculture, Green nature">
            <a:extLst>
              <a:ext uri="{FF2B5EF4-FFF2-40B4-BE49-F238E27FC236}">
                <a16:creationId xmlns:a16="http://schemas.microsoft.com/office/drawing/2014/main" id="{FCE54D93-F57C-4796-A8C8-424CF53749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500"/>
          <a:stretch/>
        </p:blipFill>
        <p:spPr bwMode="auto">
          <a:xfrm>
            <a:off x="0" y="3175"/>
            <a:ext cx="2606040" cy="514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75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80BFB7"/>
                </a:solidFill>
                <a:latin typeface="Cambria" panose="02040503050406030204" pitchFamily="18" charset="0"/>
                <a:ea typeface="Cambria" panose="02040503050406030204" pitchFamily="18" charset="0"/>
              </a:rPr>
              <a:t>THANK YOU!</a:t>
            </a:r>
            <a:endParaRPr sz="6000" dirty="0">
              <a:solidFill>
                <a:srgbClr val="80BFB7"/>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5793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7" name="TextBox 6">
            <a:extLst>
              <a:ext uri="{FF2B5EF4-FFF2-40B4-BE49-F238E27FC236}">
                <a16:creationId xmlns:a16="http://schemas.microsoft.com/office/drawing/2014/main" id="{C365CAF3-EEAD-4670-927C-623EB5C5417A}"/>
              </a:ext>
            </a:extLst>
          </p:cNvPr>
          <p:cNvSpPr txBox="1"/>
          <p:nvPr/>
        </p:nvSpPr>
        <p:spPr>
          <a:xfrm>
            <a:off x="2849880" y="356869"/>
            <a:ext cx="4648200" cy="1557799"/>
          </a:xfrm>
          <a:prstGeom prst="rect">
            <a:avLst/>
          </a:prstGeom>
          <a:noFill/>
        </p:spPr>
        <p:txBody>
          <a:bodyPr wrap="square">
            <a:spAutoFit/>
          </a:bodyPr>
          <a:lstStyle/>
          <a:p>
            <a:pPr algn="just">
              <a:lnSpc>
                <a:spcPct val="115000"/>
              </a:lnSpc>
              <a:spcBef>
                <a:spcPts val="600"/>
              </a:spcBef>
              <a:spcAft>
                <a:spcPts val="800"/>
              </a:spcAft>
            </a:pPr>
            <a:r>
              <a:rPr lang="en-IN" dirty="0">
                <a:effectLst/>
                <a:latin typeface="Cambria" panose="02040503050406030204" pitchFamily="18" charset="0"/>
                <a:ea typeface="Cambria" panose="02040503050406030204" pitchFamily="18" charset="0"/>
                <a:cs typeface="Mangal" panose="02040503050203030202" pitchFamily="18" charset="0"/>
              </a:rPr>
              <a:t>Machine learning is a useful decision-making method for predicting crop yields, as well as for deciding which crops to plant and what to do during the crop's growing season. To aid crop yield prediction study, a number of machine learning models have been used. D</a:t>
            </a:r>
            <a:r>
              <a:rPr lang="en-IN" dirty="0">
                <a:solidFill>
                  <a:srgbClr val="000000"/>
                </a:solidFill>
                <a:effectLst/>
                <a:latin typeface="Cambria" panose="02040503050406030204" pitchFamily="18" charset="0"/>
                <a:ea typeface="Cambria" panose="02040503050406030204" pitchFamily="18" charset="0"/>
                <a:cs typeface="Mangal" panose="02040503050203030202" pitchFamily="18" charset="0"/>
              </a:rPr>
              <a:t>eep learning models have also been recently used for crop yield prediction.</a:t>
            </a:r>
          </a:p>
        </p:txBody>
      </p:sp>
      <p:pic>
        <p:nvPicPr>
          <p:cNvPr id="4" name="Picture 2" descr="Green Wheat Field, Rain Clouds, Sky Ultra HD Desktop Background Wallpaper  for 4K UHD TV : Widescreen &amp;amp; UltraWide Desktop &amp;amp; Laptop : Tablet :  Smartphone">
            <a:extLst>
              <a:ext uri="{FF2B5EF4-FFF2-40B4-BE49-F238E27FC236}">
                <a16:creationId xmlns:a16="http://schemas.microsoft.com/office/drawing/2014/main" id="{2979BF2F-0BA5-4808-AB3E-0B1159981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6562"/>
          <a:stretch/>
        </p:blipFill>
        <p:spPr bwMode="auto">
          <a:xfrm>
            <a:off x="0" y="3175"/>
            <a:ext cx="2606040" cy="514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32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2. Project Aim</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p:txBody>
          <a:bodyPr/>
          <a:lstStyle/>
          <a:p>
            <a:r>
              <a:rPr lang="en-US" sz="1800" i="1" dirty="0">
                <a:latin typeface="Cambria" panose="02040503050406030204" pitchFamily="18" charset="0"/>
                <a:ea typeface="Cambria" panose="02040503050406030204" pitchFamily="18" charset="0"/>
              </a:rPr>
              <a:t>The objectives of our project.</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0774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ED7B90-A9DE-4358-9540-AB9CA19905ED}"/>
              </a:ext>
            </a:extLst>
          </p:cNvPr>
          <p:cNvSpPr txBox="1"/>
          <p:nvPr/>
        </p:nvSpPr>
        <p:spPr>
          <a:xfrm>
            <a:off x="304800" y="351141"/>
            <a:ext cx="6004560" cy="4258025"/>
          </a:xfrm>
          <a:prstGeom prst="rect">
            <a:avLst/>
          </a:prstGeom>
          <a:noFill/>
        </p:spPr>
        <p:txBody>
          <a:bodyPr wrap="square">
            <a:spAutoFit/>
          </a:bodyPr>
          <a:lstStyle/>
          <a:p>
            <a:pPr marL="285750" indent="-285750" algn="just">
              <a:lnSpc>
                <a:spcPct val="115000"/>
              </a:lnSpc>
              <a:spcBef>
                <a:spcPts val="600"/>
              </a:spcBef>
              <a:spcAft>
                <a:spcPts val="800"/>
              </a:spcAft>
              <a:buFont typeface="Arial" panose="020B0604020202020204" pitchFamily="34" charset="0"/>
              <a:buChar char="•"/>
            </a:pPr>
            <a:r>
              <a:rPr lang="en-IN" dirty="0">
                <a:effectLst/>
                <a:latin typeface="Cambria" panose="02040503050406030204" pitchFamily="18" charset="0"/>
                <a:ea typeface="Cambria" panose="02040503050406030204" pitchFamily="18" charset="0"/>
                <a:cs typeface="Mangal" panose="02040503050203030202" pitchFamily="18" charset="0"/>
              </a:rPr>
              <a:t>In this project, we compare and predict the yield of five crops (wheat, barley, jowar, rapeseed &amp; mustard, and bajra) in Rajasthan (district-wise) using three machine learning techniques: random forest, lasso regression and SVM, and two deep learning techniques: gradient descent and RNN LSTM.</a:t>
            </a:r>
          </a:p>
          <a:p>
            <a:pPr algn="just">
              <a:lnSpc>
                <a:spcPct val="115000"/>
              </a:lnSpc>
              <a:spcBef>
                <a:spcPts val="600"/>
              </a:spcBef>
              <a:spcAft>
                <a:spcPts val="800"/>
              </a:spcAft>
            </a:pPr>
            <a:endParaRPr lang="en-IN"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Bef>
                <a:spcPts val="600"/>
              </a:spcBef>
              <a:spcAft>
                <a:spcPts val="800"/>
              </a:spcAft>
              <a:buFont typeface="Arial" panose="020B0604020202020204" pitchFamily="34" charset="0"/>
              <a:buChar char="•"/>
            </a:pPr>
            <a:r>
              <a:rPr lang="en-IN" dirty="0">
                <a:effectLst/>
                <a:latin typeface="Cambria" panose="02040503050406030204" pitchFamily="18" charset="0"/>
                <a:ea typeface="Cambria" panose="02040503050406030204" pitchFamily="18" charset="0"/>
                <a:cs typeface="Mangal" panose="02040503050203030202" pitchFamily="18" charset="0"/>
              </a:rPr>
              <a:t>To apply the models to our data, we divided it into training and testing datasets. Each model is tested twice: once with only "area" and "production" in mind, and then again with additional factors (rainfall and soil type) in mind to predict crop yield.</a:t>
            </a:r>
          </a:p>
          <a:p>
            <a:pPr algn="just">
              <a:lnSpc>
                <a:spcPct val="115000"/>
              </a:lnSpc>
              <a:spcBef>
                <a:spcPts val="600"/>
              </a:spcBef>
              <a:spcAft>
                <a:spcPts val="800"/>
              </a:spcAft>
            </a:pPr>
            <a:endParaRPr lang="en-IN"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Bef>
                <a:spcPts val="600"/>
              </a:spcBef>
              <a:spcAft>
                <a:spcPts val="800"/>
              </a:spcAft>
              <a:buFont typeface="Arial" panose="020B0604020202020204" pitchFamily="34" charset="0"/>
              <a:buChar char="•"/>
            </a:pPr>
            <a:r>
              <a:rPr lang="en-IN" dirty="0">
                <a:effectLst/>
                <a:latin typeface="Cambria" panose="02040503050406030204" pitchFamily="18" charset="0"/>
                <a:ea typeface="Cambria" panose="02040503050406030204" pitchFamily="18" charset="0"/>
                <a:cs typeface="Mangal" panose="02040503050203030202" pitchFamily="18" charset="0"/>
              </a:rPr>
              <a:t>To find the model that most accurately predicts the yield, R2 score, Root Mean Squared Error (RMSE) and Mean Average Error (MAE) are calculated for each model.</a:t>
            </a:r>
          </a:p>
        </p:txBody>
      </p:sp>
    </p:spTree>
    <p:extLst>
      <p:ext uri="{BB962C8B-B14F-4D97-AF65-F5344CB8AC3E}">
        <p14:creationId xmlns:p14="http://schemas.microsoft.com/office/powerpoint/2010/main" val="346655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B03D-3E8F-4CC0-9DB3-E0D2D2776632}"/>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3. Dataset</a:t>
            </a:r>
            <a:endParaRPr lang="en-IN"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3A0DD77A-0192-4306-A93E-136ABF0CB88D}"/>
              </a:ext>
            </a:extLst>
          </p:cNvPr>
          <p:cNvSpPr>
            <a:spLocks noGrp="1"/>
          </p:cNvSpPr>
          <p:nvPr>
            <p:ph type="subTitle" idx="1"/>
          </p:nvPr>
        </p:nvSpPr>
        <p:spPr>
          <a:xfrm>
            <a:off x="685799" y="3983055"/>
            <a:ext cx="5526741" cy="784800"/>
          </a:xfrm>
        </p:spPr>
        <p:txBody>
          <a:bodyPr/>
          <a:lstStyle/>
          <a:p>
            <a:r>
              <a:rPr lang="en-US" sz="1800" i="1" dirty="0">
                <a:latin typeface="Cambria" panose="02040503050406030204" pitchFamily="18" charset="0"/>
                <a:ea typeface="Cambria" panose="02040503050406030204" pitchFamily="18" charset="0"/>
              </a:rPr>
              <a:t>Initial Dataset, Feature Expansion, Data Preprocessing</a:t>
            </a:r>
            <a:endParaRPr lang="en-IN" sz="1800"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48606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B7E0668-6114-4BEA-A066-4EAE4ECBBA2B}"/>
                  </a:ext>
                </a:extLst>
              </p:cNvPr>
              <p:cNvSpPr txBox="1"/>
              <p:nvPr/>
            </p:nvSpPr>
            <p:spPr>
              <a:xfrm>
                <a:off x="243840" y="332778"/>
                <a:ext cx="6042660" cy="4856138"/>
              </a:xfrm>
              <a:prstGeom prst="rect">
                <a:avLst/>
              </a:prstGeom>
              <a:noFill/>
            </p:spPr>
            <p:txBody>
              <a:bodyPr wrap="square">
                <a:spAutoFit/>
              </a:bodyPr>
              <a:lstStyle/>
              <a:p>
                <a:pPr algn="just">
                  <a:lnSpc>
                    <a:spcPct val="115000"/>
                  </a:lnSpc>
                  <a:spcAft>
                    <a:spcPts val="800"/>
                  </a:spcAft>
                </a:pPr>
                <a:r>
                  <a:rPr lang="en-US" sz="1400" b="1" u="sng" dirty="0">
                    <a:effectLst/>
                    <a:latin typeface="Cambria" panose="02040503050406030204" pitchFamily="18" charset="0"/>
                    <a:ea typeface="Cambria" panose="02040503050406030204" pitchFamily="18" charset="0"/>
                    <a:cs typeface="Mangal" panose="02040503050203030202" pitchFamily="18" charset="0"/>
                  </a:rPr>
                  <a:t>INITIAL DATASET</a:t>
                </a:r>
              </a:p>
              <a:p>
                <a:pPr marL="285750" indent="-285750" algn="just">
                  <a:lnSpc>
                    <a:spcPct val="115000"/>
                  </a:lnSpc>
                  <a:spcAft>
                    <a:spcPts val="800"/>
                  </a:spcAft>
                  <a:buFont typeface="Arial" panose="020B0604020202020204" pitchFamily="34" charset="0"/>
                  <a:buChar char="•"/>
                </a:pPr>
                <a:r>
                  <a:rPr lang="en-US" sz="1400" dirty="0">
                    <a:effectLst/>
                    <a:latin typeface="Cambria" panose="02040503050406030204" pitchFamily="18" charset="0"/>
                    <a:ea typeface="Cambria" panose="02040503050406030204" pitchFamily="18" charset="0"/>
                    <a:cs typeface="Mangal" panose="02040503050203030202" pitchFamily="18" charset="0"/>
                  </a:rPr>
                  <a:t>We gathered and recorded data from the 33 districts of Rajasthan based on the state's most harvested crops, which include wheat, rapeseed &amp; mustard, barley, bajra, jowar, onion, and maize. </a:t>
                </a:r>
              </a:p>
              <a:p>
                <a:pPr algn="just">
                  <a:lnSpc>
                    <a:spcPct val="115000"/>
                  </a:lnSpc>
                  <a:spcAft>
                    <a:spcPts val="800"/>
                  </a:spcAft>
                </a:pPr>
                <a:endParaRPr lang="en-US" sz="1400" dirty="0">
                  <a:effectLst/>
                  <a:latin typeface="Cambria" panose="02040503050406030204" pitchFamily="18" charset="0"/>
                  <a:ea typeface="Cambria" panose="02040503050406030204" pitchFamily="18" charset="0"/>
                  <a:cs typeface="Mangal" panose="02040503050203030202" pitchFamily="18" charset="0"/>
                </a:endParaRPr>
              </a:p>
              <a:p>
                <a:pPr marL="285750" indent="-285750" algn="just">
                  <a:lnSpc>
                    <a:spcPct val="115000"/>
                  </a:lnSpc>
                  <a:spcAft>
                    <a:spcPts val="800"/>
                  </a:spcAft>
                  <a:buFont typeface="Arial" panose="020B0604020202020204" pitchFamily="34" charset="0"/>
                  <a:buChar char="•"/>
                </a:pPr>
                <a:r>
                  <a:rPr lang="en-US" dirty="0">
                    <a:effectLst/>
                    <a:latin typeface="Cambria" panose="02040503050406030204" pitchFamily="18" charset="0"/>
                    <a:ea typeface="Cambria" panose="02040503050406030204" pitchFamily="18" charset="0"/>
                  </a:rPr>
                  <a:t>Based on preliminary investigation, we observe that there is insufficient data for the crops - onion and maize, and for the district of </a:t>
                </a:r>
                <a:r>
                  <a:rPr lang="en-US" dirty="0" err="1">
                    <a:effectLst/>
                    <a:latin typeface="Cambria" panose="02040503050406030204" pitchFamily="18" charset="0"/>
                    <a:ea typeface="Cambria" panose="02040503050406030204" pitchFamily="18" charset="0"/>
                  </a:rPr>
                  <a:t>Pratapgarh</a:t>
                </a:r>
                <a:r>
                  <a:rPr lang="en-US" dirty="0">
                    <a:effectLst/>
                    <a:latin typeface="Cambria" panose="02040503050406030204" pitchFamily="18" charset="0"/>
                    <a:ea typeface="Cambria" panose="02040503050406030204" pitchFamily="18" charset="0"/>
                  </a:rPr>
                  <a:t>. So, to overcome these discrepancies we decided to drop these particular entities from our dataset.</a:t>
                </a:r>
              </a:p>
              <a:p>
                <a:pPr algn="just">
                  <a:lnSpc>
                    <a:spcPct val="115000"/>
                  </a:lnSpc>
                  <a:spcAft>
                    <a:spcPts val="800"/>
                  </a:spcAft>
                </a:pPr>
                <a:endParaRPr lang="en-US" dirty="0">
                  <a:effectLst/>
                  <a:latin typeface="Cambria" panose="02040503050406030204" pitchFamily="18" charset="0"/>
                  <a:ea typeface="Cambria" panose="02040503050406030204" pitchFamily="18" charset="0"/>
                </a:endParaRPr>
              </a:p>
              <a:p>
                <a:pPr marL="285750" indent="-285750" algn="just">
                  <a:lnSpc>
                    <a:spcPct val="115000"/>
                  </a:lnSpc>
                  <a:spcAft>
                    <a:spcPts val="800"/>
                  </a:spcAft>
                  <a:buFont typeface="Arial" panose="020B0604020202020204" pitchFamily="34" charset="0"/>
                  <a:buChar char="•"/>
                </a:pPr>
                <a:r>
                  <a:rPr lang="en-US" dirty="0">
                    <a:latin typeface="Cambria" panose="02040503050406030204" pitchFamily="18" charset="0"/>
                    <a:ea typeface="Cambria" panose="02040503050406030204" pitchFamily="18" charset="0"/>
                    <a:cs typeface="Mangal" panose="02040503050203030202" pitchFamily="18" charset="0"/>
                  </a:rPr>
                  <a:t>A</a:t>
                </a:r>
                <a:r>
                  <a:rPr lang="en-US" dirty="0">
                    <a:effectLst/>
                    <a:latin typeface="Cambria" panose="02040503050406030204" pitchFamily="18" charset="0"/>
                    <a:ea typeface="Cambria" panose="02040503050406030204" pitchFamily="18" charset="0"/>
                    <a:cs typeface="Mangal" panose="02040503050203030202" pitchFamily="18" charset="0"/>
                  </a:rPr>
                  <a:t>fter cleaning all the invalid and null data the final shape of </a:t>
                </a:r>
                <a:r>
                  <a:rPr lang="en-US" dirty="0">
                    <a:latin typeface="Cambria" panose="02040503050406030204" pitchFamily="18" charset="0"/>
                    <a:ea typeface="Cambria" panose="02040503050406030204" pitchFamily="18" charset="0"/>
                    <a:cs typeface="Mangal" panose="02040503050203030202" pitchFamily="18" charset="0"/>
                  </a:rPr>
                  <a:t>the</a:t>
                </a:r>
                <a:r>
                  <a:rPr lang="en-US" dirty="0">
                    <a:effectLst/>
                    <a:latin typeface="Cambria" panose="02040503050406030204" pitchFamily="18" charset="0"/>
                    <a:ea typeface="Cambria" panose="02040503050406030204" pitchFamily="18" charset="0"/>
                    <a:cs typeface="Mangal" panose="02040503050203030202" pitchFamily="18" charset="0"/>
                  </a:rPr>
                  <a:t> dataset comes out to 3664 rows and 7 columns. Next we add </a:t>
                </a:r>
                <a:r>
                  <a:rPr lang="en-US">
                    <a:latin typeface="Cambria" panose="02040503050406030204" pitchFamily="18" charset="0"/>
                    <a:ea typeface="Cambria" panose="02040503050406030204" pitchFamily="18" charset="0"/>
                    <a:cs typeface="Mangal" panose="02040503050203030202" pitchFamily="18" charset="0"/>
                  </a:rPr>
                  <a:t>the</a:t>
                </a:r>
                <a:r>
                  <a:rPr lang="en-US">
                    <a:effectLst/>
                    <a:latin typeface="Cambria" panose="02040503050406030204" pitchFamily="18" charset="0"/>
                    <a:ea typeface="Cambria" panose="02040503050406030204" pitchFamily="18" charset="0"/>
                    <a:cs typeface="Mangal" panose="02040503050203030202" pitchFamily="18" charset="0"/>
                  </a:rPr>
                  <a:t> dependent </a:t>
                </a:r>
                <a:r>
                  <a:rPr lang="en-US" dirty="0">
                    <a:effectLst/>
                    <a:latin typeface="Cambria" panose="02040503050406030204" pitchFamily="18" charset="0"/>
                    <a:ea typeface="Cambria" panose="02040503050406030204" pitchFamily="18" charset="0"/>
                    <a:cs typeface="Mangal" panose="02040503050203030202" pitchFamily="18" charset="0"/>
                  </a:rPr>
                  <a:t>variable – Yield, which we</a:t>
                </a:r>
                <a:r>
                  <a:rPr lang="en-US" dirty="0">
                    <a:latin typeface="Cambria" panose="02040503050406030204" pitchFamily="18" charset="0"/>
                    <a:ea typeface="Cambria" panose="02040503050406030204" pitchFamily="18" charset="0"/>
                    <a:cs typeface="Mangal" panose="02040503050203030202" pitchFamily="18" charset="0"/>
                  </a:rPr>
                  <a:t> calculate using the </a:t>
                </a:r>
                <a:r>
                  <a:rPr lang="en-US" dirty="0">
                    <a:effectLst/>
                    <a:latin typeface="Cambria" panose="02040503050406030204" pitchFamily="18" charset="0"/>
                    <a:ea typeface="Cambria" panose="02040503050406030204" pitchFamily="18" charset="0"/>
                    <a:cs typeface="Mangal" panose="02040503050203030202" pitchFamily="18" charset="0"/>
                  </a:rPr>
                  <a:t>formula:</a:t>
                </a:r>
                <a:endParaRPr lang="en-IN" dirty="0">
                  <a:effectLst/>
                  <a:latin typeface="Cambria" panose="02040503050406030204" pitchFamily="18" charset="0"/>
                  <a:ea typeface="Cambria" panose="02040503050406030204" pitchFamily="18" charset="0"/>
                  <a:cs typeface="Mangal" panose="02040503050203030202" pitchFamily="18" charset="0"/>
                </a:endParaRPr>
              </a:p>
              <a:p>
                <a:pPr algn="just">
                  <a:lnSpc>
                    <a:spcPct val="115000"/>
                  </a:lnSpc>
                  <a:spcAft>
                    <a:spcPts val="800"/>
                  </a:spcAft>
                </a:pPr>
                <a:endParaRPr lang="en-IN" b="1" i="1" dirty="0">
                  <a:effectLst/>
                  <a:latin typeface="Cambria Math" panose="02040503050406030204" pitchFamily="18" charset="0"/>
                  <a:ea typeface="Calibri" panose="020F0502020204030204" pitchFamily="34" charset="0"/>
                  <a:cs typeface="Times New Roman" panose="02020603050405020304" pitchFamily="18" charset="0"/>
                </a:endParaRPr>
              </a:p>
              <a:p>
                <a:pPr algn="just">
                  <a:lnSpc>
                    <a:spcPct val="115000"/>
                  </a:lnSpc>
                  <a:spcAft>
                    <a:spcPts val="800"/>
                  </a:spcAft>
                </a:pPr>
                <a14:m>
                  <m:oMathPara xmlns:m="http://schemas.openxmlformats.org/officeDocument/2006/math">
                    <m:oMathParaPr>
                      <m:jc m:val="centerGroup"/>
                    </m:oMathParaPr>
                    <m:oMath xmlns:m="http://schemas.openxmlformats.org/officeDocument/2006/math">
                      <m:r>
                        <a:rPr lang="en-US" b="1" i="1" smtClean="0">
                          <a:effectLst/>
                          <a:latin typeface="Cambria Math" panose="02040503050406030204" pitchFamily="18" charset="0"/>
                          <a:ea typeface="Calibri" panose="020F0502020204030204" pitchFamily="34" charset="0"/>
                          <a:cs typeface="Times New Roman" panose="02020603050405020304" pitchFamily="18" charset="0"/>
                        </a:rPr>
                        <m:t>𝒀𝒊𝒆𝒍𝒅</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𝑷𝒓𝒐𝒅𝒖𝒄𝒕𝒊𝒐𝒏</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𝑻𝒐𝒏𝒔</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𝑨𝒓𝒆𝒂</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b="1" i="1" smtClean="0">
                          <a:effectLst/>
                          <a:latin typeface="Cambria Math" panose="02040503050406030204" pitchFamily="18" charset="0"/>
                          <a:ea typeface="Calibri" panose="020F0502020204030204" pitchFamily="34" charset="0"/>
                          <a:cs typeface="Times New Roman" panose="02020603050405020304" pitchFamily="18" charset="0"/>
                        </a:rPr>
                        <m:t>𝑯𝒂</m:t>
                      </m:r>
                      <m:r>
                        <a:rPr lang="en-US" b="1"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b="1" i="1" dirty="0">
                  <a:effectLst/>
                  <a:latin typeface="Cambria" panose="02040503050406030204" pitchFamily="18" charset="0"/>
                  <a:ea typeface="Cambria" panose="02040503050406030204" pitchFamily="18" charset="0"/>
                  <a:cs typeface="Mangal" panose="02040503050203030202" pitchFamily="18" charset="0"/>
                </a:endParaRPr>
              </a:p>
              <a:p>
                <a:pPr algn="just">
                  <a:lnSpc>
                    <a:spcPct val="115000"/>
                  </a:lnSpc>
                  <a:spcAft>
                    <a:spcPts val="800"/>
                  </a:spcAft>
                </a:pPr>
                <a:r>
                  <a:rPr lang="en-US" dirty="0">
                    <a:effectLst/>
                    <a:latin typeface="Cambria" panose="02040503050406030204" pitchFamily="18" charset="0"/>
                    <a:ea typeface="Cambria" panose="02040503050406030204" pitchFamily="18" charset="0"/>
                    <a:cs typeface="Mangal" panose="02040503050203030202" pitchFamily="18" charset="0"/>
                  </a:rPr>
                  <a:t> </a:t>
                </a:r>
                <a:endParaRPr lang="en-IN" dirty="0">
                  <a:effectLst/>
                  <a:latin typeface="Cambria" panose="02040503050406030204" pitchFamily="18" charset="0"/>
                  <a:ea typeface="Cambria" panose="02040503050406030204" pitchFamily="18" charset="0"/>
                  <a:cs typeface="Mangal" panose="02040503050203030202" pitchFamily="18" charset="0"/>
                </a:endParaRPr>
              </a:p>
            </p:txBody>
          </p:sp>
        </mc:Choice>
        <mc:Fallback>
          <p:sp>
            <p:nvSpPr>
              <p:cNvPr id="4" name="TextBox 3">
                <a:extLst>
                  <a:ext uri="{FF2B5EF4-FFF2-40B4-BE49-F238E27FC236}">
                    <a16:creationId xmlns:a16="http://schemas.microsoft.com/office/drawing/2014/main" id="{FB7E0668-6114-4BEA-A066-4EAE4ECBBA2B}"/>
                  </a:ext>
                </a:extLst>
              </p:cNvPr>
              <p:cNvSpPr txBox="1">
                <a:spLocks noRot="1" noChangeAspect="1" noMove="1" noResize="1" noEditPoints="1" noAdjustHandles="1" noChangeArrowheads="1" noChangeShapeType="1" noTextEdit="1"/>
              </p:cNvSpPr>
              <p:nvPr/>
            </p:nvSpPr>
            <p:spPr>
              <a:xfrm>
                <a:off x="243840" y="332778"/>
                <a:ext cx="6042660" cy="4856138"/>
              </a:xfrm>
              <a:prstGeom prst="rect">
                <a:avLst/>
              </a:prstGeom>
              <a:blipFill>
                <a:blip r:embed="rId2"/>
                <a:stretch>
                  <a:fillRect l="-303" t="-126" r="-303"/>
                </a:stretch>
              </a:blipFill>
            </p:spPr>
            <p:txBody>
              <a:bodyPr/>
              <a:lstStyle/>
              <a:p>
                <a:r>
                  <a:rPr lang="en-IN">
                    <a:noFill/>
                  </a:rPr>
                  <a:t> </a:t>
                </a:r>
              </a:p>
            </p:txBody>
          </p:sp>
        </mc:Fallback>
      </mc:AlternateContent>
    </p:spTree>
    <p:extLst>
      <p:ext uri="{BB962C8B-B14F-4D97-AF65-F5344CB8AC3E}">
        <p14:creationId xmlns:p14="http://schemas.microsoft.com/office/powerpoint/2010/main" val="1095922548"/>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TotalTime>
  <Words>2189</Words>
  <Application>Microsoft Office PowerPoint</Application>
  <PresentationFormat>On-screen Show (16:9)</PresentationFormat>
  <Paragraphs>233</Paragraphs>
  <Slides>40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Times New Roman</vt:lpstr>
      <vt:lpstr>Calibri</vt:lpstr>
      <vt:lpstr>Cambria Math</vt:lpstr>
      <vt:lpstr>Cambria</vt:lpstr>
      <vt:lpstr>Titillium Web Light</vt:lpstr>
      <vt:lpstr>Arial</vt:lpstr>
      <vt:lpstr>Dosis ExtraLight</vt:lpstr>
      <vt:lpstr>Mowbray template</vt:lpstr>
      <vt:lpstr>  CROP YIELD PREDICTION &amp; COMPARISON USING MACHINE LEARNING &amp; DEEP LEARNING TECHNIQUES.    By: Sukriti Nijhawan (189303114) &amp; Sanchit Jain (189302008) Project Guide: Ms. Kavita Jhajharia</vt:lpstr>
      <vt:lpstr>PowerPoint Presentation</vt:lpstr>
      <vt:lpstr>1. Introduction</vt:lpstr>
      <vt:lpstr>PowerPoint Presentation</vt:lpstr>
      <vt:lpstr>PowerPoint Presentation</vt:lpstr>
      <vt:lpstr>2. Project Aim</vt:lpstr>
      <vt:lpstr>PowerPoint Presentation</vt:lpstr>
      <vt:lpstr>3. Dataset</vt:lpstr>
      <vt:lpstr>PowerPoint Presentation</vt:lpstr>
      <vt:lpstr>PowerPoint Presentation</vt:lpstr>
      <vt:lpstr>PowerPoint Presentation</vt:lpstr>
      <vt:lpstr>PowerPoint Presentation</vt:lpstr>
      <vt:lpstr>PowerPoint Presentation</vt:lpstr>
      <vt:lpstr>PowerPoint Presentation</vt:lpstr>
      <vt:lpstr>4.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Models and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Result Analysis</vt:lpstr>
      <vt:lpstr>PowerPoint Presentation</vt:lpstr>
      <vt:lpstr>7. 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yield prediction &amp; comparison using machine learning &amp; deep learning techniques.     By: Sukriti Nijhawan &amp; Sanchit Jain Project Guide: Ms. Kavita Jhajharia</dc:title>
  <cp:lastModifiedBy>Sanchit Jain</cp:lastModifiedBy>
  <cp:revision>47</cp:revision>
  <dcterms:modified xsi:type="dcterms:W3CDTF">2021-06-16T07:55:04Z</dcterms:modified>
</cp:coreProperties>
</file>